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28"/>
  </p:notesMasterIdLst>
  <p:sldIdLst>
    <p:sldId id="256" r:id="rId102"/>
    <p:sldId id="257" r:id="rId103"/>
    <p:sldId id="258" r:id="rId104"/>
    <p:sldId id="259" r:id="rId105"/>
    <p:sldId id="260" r:id="rId106"/>
    <p:sldId id="261" r:id="rId107"/>
    <p:sldId id="262" r:id="rId108"/>
    <p:sldId id="263" r:id="rId109"/>
    <p:sldId id="264" r:id="rId110"/>
    <p:sldId id="265" r:id="rId111"/>
    <p:sldId id="266" r:id="rId112"/>
    <p:sldId id="267" r:id="rId113"/>
    <p:sldId id="268" r:id="rId114"/>
    <p:sldId id="269" r:id="rId115"/>
    <p:sldId id="270" r:id="rId116"/>
    <p:sldId id="271" r:id="rId117"/>
    <p:sldId id="272" r:id="rId118"/>
    <p:sldId id="273" r:id="rId119"/>
    <p:sldId id="274" r:id="rId120"/>
    <p:sldId id="275" r:id="rId121"/>
    <p:sldId id="276" r:id="rId122"/>
    <p:sldId id="277" r:id="rId123"/>
    <p:sldId id="278" r:id="rId124"/>
    <p:sldId id="279" r:id="rId125"/>
    <p:sldId id="280" r:id="rId126"/>
    <p:sldId id="281" r:id="rId1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Asap Condensed" charset="1" panose="020F0506030202060203"/>
      <p:regular r:id="rId18"/>
    </p:embeddedFont>
    <p:embeddedFont>
      <p:font typeface="Asap Condensed Bold" charset="1" panose="020F0806030202060203"/>
      <p:regular r:id="rId19"/>
    </p:embeddedFont>
    <p:embeddedFont>
      <p:font typeface="Asap Condensed Italics" charset="1" panose="020F05060302020D0203"/>
      <p:regular r:id="rId20"/>
    </p:embeddedFont>
    <p:embeddedFont>
      <p:font typeface="Asap Condensed Bold Italics" charset="1" panose="020F08060302020D0203"/>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
      <p:font typeface="Poppins" charset="1" panose="00000500000000000000"/>
      <p:regular r:id="rId28"/>
    </p:embeddedFont>
    <p:embeddedFont>
      <p:font typeface="Poppins Bold" charset="1" panose="00000800000000000000"/>
      <p:regular r:id="rId29"/>
    </p:embeddedFont>
    <p:embeddedFont>
      <p:font typeface="Poppins Italics" charset="1" panose="00000500000000000000"/>
      <p:regular r:id="rId30"/>
    </p:embeddedFont>
    <p:embeddedFont>
      <p:font typeface="Poppins Bold Italics" charset="1" panose="00000800000000000000"/>
      <p:regular r:id="rId31"/>
    </p:embeddedFont>
    <p:embeddedFont>
      <p:font typeface="Poppins Thin" charset="1" panose="00000300000000000000"/>
      <p:regular r:id="rId32"/>
    </p:embeddedFont>
    <p:embeddedFont>
      <p:font typeface="Poppins Thin Italics" charset="1" panose="00000300000000000000"/>
      <p:regular r:id="rId33"/>
    </p:embeddedFont>
    <p:embeddedFont>
      <p:font typeface="Poppins Extra-Light" charset="1" panose="00000300000000000000"/>
      <p:regular r:id="rId34"/>
    </p:embeddedFont>
    <p:embeddedFont>
      <p:font typeface="Poppins Extra-Light Italics" charset="1" panose="00000300000000000000"/>
      <p:regular r:id="rId35"/>
    </p:embeddedFont>
    <p:embeddedFont>
      <p:font typeface="Poppins Light" charset="1" panose="00000400000000000000"/>
      <p:regular r:id="rId36"/>
    </p:embeddedFont>
    <p:embeddedFont>
      <p:font typeface="Poppins Light Italics" charset="1" panose="00000400000000000000"/>
      <p:regular r:id="rId37"/>
    </p:embeddedFont>
    <p:embeddedFont>
      <p:font typeface="Poppins Medium" charset="1" panose="00000600000000000000"/>
      <p:regular r:id="rId38"/>
    </p:embeddedFont>
    <p:embeddedFont>
      <p:font typeface="Poppins Medium Italics" charset="1" panose="00000600000000000000"/>
      <p:regular r:id="rId39"/>
    </p:embeddedFont>
    <p:embeddedFont>
      <p:font typeface="Poppins Semi-Bold" charset="1" panose="00000700000000000000"/>
      <p:regular r:id="rId40"/>
    </p:embeddedFont>
    <p:embeddedFont>
      <p:font typeface="Poppins Semi-Bold Italics" charset="1" panose="00000700000000000000"/>
      <p:regular r:id="rId41"/>
    </p:embeddedFont>
    <p:embeddedFont>
      <p:font typeface="Poppins Ultra-Bold" charset="1" panose="00000900000000000000"/>
      <p:regular r:id="rId42"/>
    </p:embeddedFont>
    <p:embeddedFont>
      <p:font typeface="Poppins Ultra-Bold Italics" charset="1" panose="00000900000000000000"/>
      <p:regular r:id="rId43"/>
    </p:embeddedFont>
    <p:embeddedFont>
      <p:font typeface="Poppins Heavy" charset="1" panose="00000A00000000000000"/>
      <p:regular r:id="rId44"/>
    </p:embeddedFont>
    <p:embeddedFont>
      <p:font typeface="Poppins Heavy Italics" charset="1" panose="00000A00000000000000"/>
      <p:regular r:id="rId45"/>
    </p:embeddedFont>
    <p:embeddedFont>
      <p:font typeface="Dumondi Condensed" charset="1" panose="00000000000000000000"/>
      <p:regular r:id="rId46"/>
    </p:embeddedFont>
    <p:embeddedFont>
      <p:font typeface="Dumondi Condensed Bold" charset="1" panose="00000000000000000000"/>
      <p:regular r:id="rId47"/>
    </p:embeddedFont>
    <p:embeddedFont>
      <p:font typeface="Dumondi Condensed Italics" charset="1" panose="00000000000000000000"/>
      <p:regular r:id="rId48"/>
    </p:embeddedFont>
    <p:embeddedFont>
      <p:font typeface="Dumondi Condensed Bold Italics" charset="1" panose="00000000000000000000"/>
      <p:regular r:id="rId49"/>
    </p:embeddedFont>
    <p:embeddedFont>
      <p:font typeface="Dumondi Condensed Thin" charset="1" panose="00000000000000000000"/>
      <p:regular r:id="rId50"/>
    </p:embeddedFont>
    <p:embeddedFont>
      <p:font typeface="Dumondi Condensed Thin Italics" charset="1" panose="00000000000000000000"/>
      <p:regular r:id="rId51"/>
    </p:embeddedFont>
    <p:embeddedFont>
      <p:font typeface="Dumondi Condensed Light" charset="1" panose="00000000000000000000"/>
      <p:regular r:id="rId52"/>
    </p:embeddedFont>
    <p:embeddedFont>
      <p:font typeface="Dumondi Condensed Light Italics" charset="1" panose="00000000000000000000"/>
      <p:regular r:id="rId53"/>
    </p:embeddedFont>
    <p:embeddedFont>
      <p:font typeface="Dumondi Condensed Medium" charset="1" panose="00000000000000000000"/>
      <p:regular r:id="rId54"/>
    </p:embeddedFont>
    <p:embeddedFont>
      <p:font typeface="Dumondi Condensed Medium Italics" charset="1" panose="00000000000000000000"/>
      <p:regular r:id="rId55"/>
    </p:embeddedFont>
    <p:embeddedFont>
      <p:font typeface="Dumondi Condensed Semi-Bold" charset="1" panose="00000000000000000000"/>
      <p:regular r:id="rId56"/>
    </p:embeddedFont>
    <p:embeddedFont>
      <p:font typeface="Dumondi Condensed Semi-Bold Italics" charset="1" panose="00000000000000000000"/>
      <p:regular r:id="rId57"/>
    </p:embeddedFont>
    <p:embeddedFont>
      <p:font typeface="Dumondi Condensed Ultra-Bold" charset="1" panose="00000000000000000000"/>
      <p:regular r:id="rId58"/>
    </p:embeddedFont>
    <p:embeddedFont>
      <p:font typeface="Dumondi Condensed Ultra-Bold Italics" charset="1" panose="00000000000000000000"/>
      <p:regular r:id="rId59"/>
    </p:embeddedFont>
    <p:embeddedFont>
      <p:font typeface="Dumondi Condensed Heavy" charset="1" panose="00000000000000000000"/>
      <p:regular r:id="rId60"/>
    </p:embeddedFont>
    <p:embeddedFont>
      <p:font typeface="Dumondi Condensed Heavy Italics" charset="1" panose="00000000000000000000"/>
      <p:regular r:id="rId61"/>
    </p:embeddedFont>
    <p:embeddedFont>
      <p:font typeface="29LT Adir" charset="1" panose="00000506000000000000"/>
      <p:regular r:id="rId62"/>
    </p:embeddedFont>
    <p:embeddedFont>
      <p:font typeface="29LT Adir Bold" charset="1" panose="00000806000000000000"/>
      <p:regular r:id="rId63"/>
    </p:embeddedFont>
    <p:embeddedFont>
      <p:font typeface="29LT Adir Thin" charset="1" panose="00000206000000000000"/>
      <p:regular r:id="rId64"/>
    </p:embeddedFont>
    <p:embeddedFont>
      <p:font typeface="29LT Adir Extra-Light" charset="1" panose="00000306000000000000"/>
      <p:regular r:id="rId65"/>
    </p:embeddedFont>
    <p:embeddedFont>
      <p:font typeface="29LT Adir Light" charset="1" panose="00000406000000000000"/>
      <p:regular r:id="rId66"/>
    </p:embeddedFont>
    <p:embeddedFont>
      <p:font typeface="29LT Adir Medium" charset="1" panose="00000606000000000000"/>
      <p:regular r:id="rId67"/>
    </p:embeddedFont>
    <p:embeddedFont>
      <p:font typeface="29LT Adir Semi-Bold" charset="1" panose="00000706000000000000"/>
      <p:regular r:id="rId68"/>
    </p:embeddedFont>
    <p:embeddedFont>
      <p:font typeface="29LT Adir Ultra-Bold" charset="1" panose="00000906000000000000"/>
      <p:regular r:id="rId69"/>
    </p:embeddedFont>
    <p:embeddedFont>
      <p:font typeface="Now" charset="1" panose="00000500000000000000"/>
      <p:regular r:id="rId70"/>
    </p:embeddedFont>
    <p:embeddedFont>
      <p:font typeface="Now Bold" charset="1" panose="00000800000000000000"/>
      <p:regular r:id="rId71"/>
    </p:embeddedFont>
    <p:embeddedFont>
      <p:font typeface="Now Thin" charset="1" panose="00000300000000000000"/>
      <p:regular r:id="rId72"/>
    </p:embeddedFont>
    <p:embeddedFont>
      <p:font typeface="Now Light" charset="1" panose="00000400000000000000"/>
      <p:regular r:id="rId73"/>
    </p:embeddedFont>
    <p:embeddedFont>
      <p:font typeface="Now Medium" charset="1" panose="00000600000000000000"/>
      <p:regular r:id="rId74"/>
    </p:embeddedFont>
    <p:embeddedFont>
      <p:font typeface="Now Heavy" charset="1" panose="00000A00000000000000"/>
      <p:regular r:id="rId75"/>
    </p:embeddedFont>
    <p:embeddedFont>
      <p:font typeface="Open Sans" charset="1" panose="020B0606030504020204"/>
      <p:regular r:id="rId76"/>
    </p:embeddedFont>
    <p:embeddedFont>
      <p:font typeface="Open Sans Bold" charset="1" panose="020B0806030504020204"/>
      <p:regular r:id="rId77"/>
    </p:embeddedFont>
    <p:embeddedFont>
      <p:font typeface="Open Sans Italics" charset="1" panose="020B0606030504020204"/>
      <p:regular r:id="rId78"/>
    </p:embeddedFont>
    <p:embeddedFont>
      <p:font typeface="Open Sans Bold Italics" charset="1" panose="020B0806030504020204"/>
      <p:regular r:id="rId79"/>
    </p:embeddedFont>
    <p:embeddedFont>
      <p:font typeface="Open Sans Light" charset="1" panose="020B0306030504020204"/>
      <p:regular r:id="rId80"/>
    </p:embeddedFont>
    <p:embeddedFont>
      <p:font typeface="Open Sans Light Italics" charset="1" panose="020B0306030504020204"/>
      <p:regular r:id="rId81"/>
    </p:embeddedFont>
    <p:embeddedFont>
      <p:font typeface="Open Sans Ultra-Bold" charset="1" panose="00000000000000000000"/>
      <p:regular r:id="rId82"/>
    </p:embeddedFont>
    <p:embeddedFont>
      <p:font typeface="Open Sans Ultra-Bold Italics" charset="1" panose="00000000000000000000"/>
      <p:regular r:id="rId83"/>
    </p:embeddedFont>
    <p:embeddedFont>
      <p:font typeface="Montserrat" charset="1" panose="00000500000000000000"/>
      <p:regular r:id="rId84"/>
    </p:embeddedFont>
    <p:embeddedFont>
      <p:font typeface="Montserrat Bold" charset="1" panose="00000800000000000000"/>
      <p:regular r:id="rId85"/>
    </p:embeddedFont>
    <p:embeddedFont>
      <p:font typeface="Montserrat Italics" charset="1" panose="00000500000000000000"/>
      <p:regular r:id="rId86"/>
    </p:embeddedFont>
    <p:embeddedFont>
      <p:font typeface="Montserrat Bold Italics" charset="1" panose="00000800000000000000"/>
      <p:regular r:id="rId87"/>
    </p:embeddedFont>
    <p:embeddedFont>
      <p:font typeface="Montserrat Thin" charset="1" panose="00000300000000000000"/>
      <p:regular r:id="rId88"/>
    </p:embeddedFont>
    <p:embeddedFont>
      <p:font typeface="Montserrat Thin Italics" charset="1" panose="00000300000000000000"/>
      <p:regular r:id="rId89"/>
    </p:embeddedFont>
    <p:embeddedFont>
      <p:font typeface="Montserrat Extra-Light" charset="1" panose="00000300000000000000"/>
      <p:regular r:id="rId90"/>
    </p:embeddedFont>
    <p:embeddedFont>
      <p:font typeface="Montserrat Extra-Light Italics" charset="1" panose="00000300000000000000"/>
      <p:regular r:id="rId91"/>
    </p:embeddedFont>
    <p:embeddedFont>
      <p:font typeface="Montserrat Light" charset="1" panose="00000400000000000000"/>
      <p:regular r:id="rId92"/>
    </p:embeddedFont>
    <p:embeddedFont>
      <p:font typeface="Montserrat Light Italics" charset="1" panose="00000400000000000000"/>
      <p:regular r:id="rId93"/>
    </p:embeddedFont>
    <p:embeddedFont>
      <p:font typeface="Montserrat Medium" charset="1" panose="00000600000000000000"/>
      <p:regular r:id="rId94"/>
    </p:embeddedFont>
    <p:embeddedFont>
      <p:font typeface="Montserrat Medium Italics" charset="1" panose="00000600000000000000"/>
      <p:regular r:id="rId95"/>
    </p:embeddedFont>
    <p:embeddedFont>
      <p:font typeface="Montserrat Semi-Bold" charset="1" panose="00000700000000000000"/>
      <p:regular r:id="rId96"/>
    </p:embeddedFont>
    <p:embeddedFont>
      <p:font typeface="Montserrat Semi-Bold Italics" charset="1" panose="00000700000000000000"/>
      <p:regular r:id="rId97"/>
    </p:embeddedFont>
    <p:embeddedFont>
      <p:font typeface="Montserrat Ultra-Bold" charset="1" panose="00000900000000000000"/>
      <p:regular r:id="rId98"/>
    </p:embeddedFont>
    <p:embeddedFont>
      <p:font typeface="Montserrat Ultra-Bold Italics" charset="1" panose="00000900000000000000"/>
      <p:regular r:id="rId99"/>
    </p:embeddedFont>
    <p:embeddedFont>
      <p:font typeface="Montserrat Heavy" charset="1" panose="00000A00000000000000"/>
      <p:regular r:id="rId100"/>
    </p:embeddedFont>
    <p:embeddedFont>
      <p:font typeface="Montserrat Heavy Italics" charset="1" panose="00000A00000000000000"/>
      <p:regular r:id="rId10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fonts/font100.fntdata" Type="http://schemas.openxmlformats.org/officeDocument/2006/relationships/font"/><Relationship Id="rId101" Target="fonts/font101.fntdata" Type="http://schemas.openxmlformats.org/officeDocument/2006/relationships/font"/><Relationship Id="rId102" Target="slides/slide1.xml" Type="http://schemas.openxmlformats.org/officeDocument/2006/relationships/slide"/><Relationship Id="rId103" Target="slides/slide2.xml" Type="http://schemas.openxmlformats.org/officeDocument/2006/relationships/slide"/><Relationship Id="rId104" Target="slides/slide3.xml" Type="http://schemas.openxmlformats.org/officeDocument/2006/relationships/slide"/><Relationship Id="rId105" Target="slides/slide4.xml" Type="http://schemas.openxmlformats.org/officeDocument/2006/relationships/slide"/><Relationship Id="rId106" Target="slides/slide5.xml" Type="http://schemas.openxmlformats.org/officeDocument/2006/relationships/slide"/><Relationship Id="rId107" Target="slides/slide6.xml" Type="http://schemas.openxmlformats.org/officeDocument/2006/relationships/slide"/><Relationship Id="rId108" Target="slides/slide7.xml" Type="http://schemas.openxmlformats.org/officeDocument/2006/relationships/slide"/><Relationship Id="rId109" Target="slides/slide8.xml" Type="http://schemas.openxmlformats.org/officeDocument/2006/relationships/slide"/><Relationship Id="rId11" Target="fonts/font11.fntdata" Type="http://schemas.openxmlformats.org/officeDocument/2006/relationships/font"/><Relationship Id="rId110" Target="slides/slide9.xml" Type="http://schemas.openxmlformats.org/officeDocument/2006/relationships/slide"/><Relationship Id="rId111" Target="slides/slide10.xml" Type="http://schemas.openxmlformats.org/officeDocument/2006/relationships/slide"/><Relationship Id="rId112" Target="slides/slide11.xml" Type="http://schemas.openxmlformats.org/officeDocument/2006/relationships/slide"/><Relationship Id="rId113" Target="slides/slide12.xml" Type="http://schemas.openxmlformats.org/officeDocument/2006/relationships/slide"/><Relationship Id="rId114" Target="slides/slide13.xml" Type="http://schemas.openxmlformats.org/officeDocument/2006/relationships/slide"/><Relationship Id="rId115" Target="slides/slide14.xml" Type="http://schemas.openxmlformats.org/officeDocument/2006/relationships/slide"/><Relationship Id="rId116" Target="slides/slide15.xml" Type="http://schemas.openxmlformats.org/officeDocument/2006/relationships/slide"/><Relationship Id="rId117" Target="slides/slide16.xml" Type="http://schemas.openxmlformats.org/officeDocument/2006/relationships/slide"/><Relationship Id="rId118" Target="slides/slide17.xml" Type="http://schemas.openxmlformats.org/officeDocument/2006/relationships/slide"/><Relationship Id="rId119" Target="slides/slide18.xml" Type="http://schemas.openxmlformats.org/officeDocument/2006/relationships/slide"/><Relationship Id="rId12" Target="fonts/font12.fntdata" Type="http://schemas.openxmlformats.org/officeDocument/2006/relationships/font"/><Relationship Id="rId120" Target="slides/slide19.xml" Type="http://schemas.openxmlformats.org/officeDocument/2006/relationships/slide"/><Relationship Id="rId121" Target="slides/slide20.xml" Type="http://schemas.openxmlformats.org/officeDocument/2006/relationships/slide"/><Relationship Id="rId122" Target="slides/slide21.xml" Type="http://schemas.openxmlformats.org/officeDocument/2006/relationships/slide"/><Relationship Id="rId123" Target="slides/slide22.xml" Type="http://schemas.openxmlformats.org/officeDocument/2006/relationships/slide"/><Relationship Id="rId124" Target="slides/slide23.xml" Type="http://schemas.openxmlformats.org/officeDocument/2006/relationships/slide"/><Relationship Id="rId125" Target="slides/slide24.xml" Type="http://schemas.openxmlformats.org/officeDocument/2006/relationships/slide"/><Relationship Id="rId126" Target="slides/slide25.xml" Type="http://schemas.openxmlformats.org/officeDocument/2006/relationships/slide"/><Relationship Id="rId127" Target="slides/slide26.xml" Type="http://schemas.openxmlformats.org/officeDocument/2006/relationships/slide"/><Relationship Id="rId128" Target="notesMasters/notesMaster1.xml" Type="http://schemas.openxmlformats.org/officeDocument/2006/relationships/notesMaster"/><Relationship Id="rId129" Target="theme/theme2.xml" Type="http://schemas.openxmlformats.org/officeDocument/2006/relationships/theme"/><Relationship Id="rId13" Target="fonts/font13.fntdata" Type="http://schemas.openxmlformats.org/officeDocument/2006/relationships/font"/><Relationship Id="rId130" Target="notesSlides/notesSlide1.xml" Type="http://schemas.openxmlformats.org/officeDocument/2006/relationships/notesSlide"/><Relationship Id="rId131" Target="notesSlides/notesSlide2.xml" Type="http://schemas.openxmlformats.org/officeDocument/2006/relationships/notesSlide"/><Relationship Id="rId132" Target="notesSlides/notesSlide3.xml" Type="http://schemas.openxmlformats.org/officeDocument/2006/relationships/notesSlide"/><Relationship Id="rId133" Target="notesSlides/notesSlide4.xml" Type="http://schemas.openxmlformats.org/officeDocument/2006/relationships/note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fonts/font9.fntdata" Type="http://schemas.openxmlformats.org/officeDocument/2006/relationships/font"/><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 Id="rId97" Target="fonts/font97.fntdata" Type="http://schemas.openxmlformats.org/officeDocument/2006/relationships/font"/><Relationship Id="rId98" Target="fonts/font98.fntdata" Type="http://schemas.openxmlformats.org/officeDocument/2006/relationships/font"/><Relationship Id="rId99" Target="fonts/font9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graph visualizes the distribution of uploaded videos by sector, with entertainment having the highest number of uploads, followed by music.</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chart depicts the average trend of video viewership by country, with the United States leading the rankings. In other words, when a video is trending, it tends to be watched at a higher rate in the United States, followed by India.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Number of tags: This column is extracted from the column named tags, which is a representation of the number of tags present in the tags column </a:t>
            </a:r>
          </a:p>
          <a:p>
            <a:r>
              <a:rPr lang="en-US"/>
              <a:t/>
            </a:r>
          </a:p>
          <a:p>
            <a:r>
              <a:rPr lang="en-US"/>
              <a:t>Description and Title: This column calculates the length of the description and title, the idea here is to find the relationship between the number of views and the length of the description provided by YouTubers. </a:t>
            </a:r>
          </a:p>
          <a:p>
            <a:r>
              <a:rPr lang="en-US"/>
              <a:t/>
            </a:r>
          </a:p>
          <a:p>
            <a:r>
              <a:rPr lang="en-US"/>
              <a:t>Publish Day: the day of publishing is extracted from the publish time, to find the relationship between views and publish days</a:t>
            </a:r>
          </a:p>
          <a:p>
            <a:r>
              <a:rPr lang="en-US"/>
              <a:t/>
            </a:r>
          </a:p>
          <a:p>
            <a:r>
              <a:rPr lang="en-US"/>
              <a:t/>
            </a:r>
          </a:p>
          <a:p>
            <a:r>
              <a:rPr lang="en-US"/>
              <a:t/>
            </a:r>
          </a:p>
          <a:p>
            <a:r>
              <a:rPr lang="en-US"/>
              <a:t/>
            </a:r>
          </a:p>
          <a:p>
            <a:r>
              <a:rPr lang="en-US"/>
              <a:t/>
            </a:r>
          </a:p>
          <a:p>
            <a:r>
              <a:rPr lang="en-US"/>
              <a:t>Publish Day: Derived from the publish time, the publish day is examined to explore potential relationships between views and the specific day of the week a video is published.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AdaBoost stands for (Adaptive Boosting)</a:t>
            </a:r>
          </a:p>
          <a:p>
            <a:r>
              <a:rPr lang="en-US"/>
              <a:t>Scikit-Learn uses a multiclass version of AdaBoost called SAMME (which</a:t>
            </a:r>
          </a:p>
          <a:p>
            <a:r>
              <a:rPr lang="en-US"/>
              <a:t>stands for Stagewise Additive Modeling using a Multiclass Exponential loss function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gif"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gif"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4.png" Type="http://schemas.openxmlformats.org/officeDocument/2006/relationships/image"/><Relationship Id="rId14" Target="../media/image35.svg" Type="http://schemas.openxmlformats.org/officeDocument/2006/relationships/image"/><Relationship Id="rId15" Target="../media/image36.png" Type="http://schemas.openxmlformats.org/officeDocument/2006/relationships/image"/><Relationship Id="rId16" Target="../media/image37.svg" Type="http://schemas.openxmlformats.org/officeDocument/2006/relationships/image"/><Relationship Id="rId2" Target="../notesSlides/notesSlide4.xml" Type="http://schemas.openxmlformats.org/officeDocument/2006/relationships/notesSlid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3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https://github.com/goldirana/youtube.git" TargetMode="External" Type="http://schemas.openxmlformats.org/officeDocument/2006/relationships/hyperlink"/><Relationship Id="rId5" Target="../media/image49.gif"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jpeg" Type="http://schemas.openxmlformats.org/officeDocument/2006/relationships/image"/><Relationship Id="rId4" Target="../media/image52.jpeg" Type="http://schemas.openxmlformats.org/officeDocument/2006/relationships/image"/><Relationship Id="rId5" Target="../media/image53.jpeg" Type="http://schemas.openxmlformats.org/officeDocument/2006/relationships/image"/><Relationship Id="rId6" Target="../media/image54.jpeg" Type="http://schemas.openxmlformats.org/officeDocument/2006/relationships/image"/><Relationship Id="rId7" Target="../media/image55.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gif"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gif" Type="http://schemas.openxmlformats.org/officeDocument/2006/relationships/image"/><Relationship Id="rId3" Target="../media/image13.gif"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442073" y="974057"/>
            <a:ext cx="6928577" cy="8884430"/>
          </a:xfrm>
          <a:prstGeom prst="rect">
            <a:avLst/>
          </a:prstGeom>
        </p:spPr>
      </p:pic>
      <p:grpSp>
        <p:nvGrpSpPr>
          <p:cNvPr name="Group 3" id="3"/>
          <p:cNvGrpSpPr/>
          <p:nvPr/>
        </p:nvGrpSpPr>
        <p:grpSpPr>
          <a:xfrm rot="0">
            <a:off x="-1164697" y="1266114"/>
            <a:ext cx="2790777" cy="279077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944651" y="687907"/>
            <a:ext cx="681586" cy="68158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385040" y="8891612"/>
            <a:ext cx="2790777" cy="279077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3911846" y="8677522"/>
            <a:ext cx="802223" cy="8022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3101021" y="1676569"/>
            <a:ext cx="2423873" cy="1516022"/>
          </a:xfrm>
          <a:custGeom>
            <a:avLst/>
            <a:gdLst/>
            <a:ahLst/>
            <a:cxnLst/>
            <a:rect r="r" b="b" t="t" l="l"/>
            <a:pathLst>
              <a:path h="1516022" w="2423873">
                <a:moveTo>
                  <a:pt x="0" y="0"/>
                </a:moveTo>
                <a:lnTo>
                  <a:pt x="2423873" y="0"/>
                </a:lnTo>
                <a:lnTo>
                  <a:pt x="2423873" y="1516022"/>
                </a:lnTo>
                <a:lnTo>
                  <a:pt x="0" y="15160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16" id="16"/>
          <p:cNvPicPr>
            <a:picLocks noChangeAspect="true"/>
          </p:cNvPicPr>
          <p:nvPr/>
        </p:nvPicPr>
        <p:blipFill>
          <a:blip r:embed="rId5"/>
          <a:srcRect l="0" t="0" r="0" b="0"/>
          <a:stretch>
            <a:fillRect/>
          </a:stretch>
        </p:blipFill>
        <p:spPr>
          <a:xfrm flipH="false" flipV="false" rot="0">
            <a:off x="7237574" y="3808093"/>
            <a:ext cx="1230685" cy="1169151"/>
          </a:xfrm>
          <a:prstGeom prst="rect">
            <a:avLst/>
          </a:prstGeom>
        </p:spPr>
      </p:pic>
      <p:sp>
        <p:nvSpPr>
          <p:cNvPr name="TextBox 17" id="17"/>
          <p:cNvSpPr txBox="true"/>
          <p:nvPr/>
        </p:nvSpPr>
        <p:spPr>
          <a:xfrm rot="0">
            <a:off x="1626079" y="3327797"/>
            <a:ext cx="8465050" cy="1901144"/>
          </a:xfrm>
          <a:prstGeom prst="rect">
            <a:avLst/>
          </a:prstGeom>
        </p:spPr>
        <p:txBody>
          <a:bodyPr anchor="t" rtlCol="false" tIns="0" lIns="0" bIns="0" rIns="0">
            <a:spAutoFit/>
          </a:bodyPr>
          <a:lstStyle/>
          <a:p>
            <a:pPr>
              <a:lnSpc>
                <a:spcPts val="15437"/>
              </a:lnSpc>
              <a:spcBef>
                <a:spcPct val="0"/>
              </a:spcBef>
            </a:pPr>
            <a:r>
              <a:rPr lang="en-US" sz="11026">
                <a:solidFill>
                  <a:srgbClr val="000000"/>
                </a:solidFill>
                <a:latin typeface="Asap Condensed Bold"/>
              </a:rPr>
              <a:t>YOUTUBE</a:t>
            </a:r>
          </a:p>
        </p:txBody>
      </p:sp>
      <p:sp>
        <p:nvSpPr>
          <p:cNvPr name="TextBox 18" id="18"/>
          <p:cNvSpPr txBox="true"/>
          <p:nvPr/>
        </p:nvSpPr>
        <p:spPr>
          <a:xfrm rot="0">
            <a:off x="1626079" y="4506106"/>
            <a:ext cx="8465050" cy="2663177"/>
          </a:xfrm>
          <a:prstGeom prst="rect">
            <a:avLst/>
          </a:prstGeom>
        </p:spPr>
        <p:txBody>
          <a:bodyPr anchor="t" rtlCol="false" tIns="0" lIns="0" bIns="0" rIns="0">
            <a:spAutoFit/>
          </a:bodyPr>
          <a:lstStyle/>
          <a:p>
            <a:pPr>
              <a:lnSpc>
                <a:spcPts val="21735"/>
              </a:lnSpc>
              <a:spcBef>
                <a:spcPct val="0"/>
              </a:spcBef>
            </a:pPr>
            <a:r>
              <a:rPr lang="en-US" sz="15525">
                <a:solidFill>
                  <a:srgbClr val="000000"/>
                </a:solidFill>
                <a:latin typeface="Asap Condensed Bold"/>
              </a:rPr>
              <a:t>ANALYSIS</a:t>
            </a:r>
          </a:p>
        </p:txBody>
      </p:sp>
      <p:sp>
        <p:nvSpPr>
          <p:cNvPr name="TextBox 19" id="19"/>
          <p:cNvSpPr txBox="true"/>
          <p:nvPr/>
        </p:nvSpPr>
        <p:spPr>
          <a:xfrm rot="0">
            <a:off x="7395148" y="821657"/>
            <a:ext cx="3497704" cy="455296"/>
          </a:xfrm>
          <a:prstGeom prst="rect">
            <a:avLst/>
          </a:prstGeom>
        </p:spPr>
        <p:txBody>
          <a:bodyPr anchor="t" rtlCol="false" tIns="0" lIns="0" bIns="0" rIns="0">
            <a:spAutoFit/>
          </a:bodyPr>
          <a:lstStyle/>
          <a:p>
            <a:pPr>
              <a:lnSpc>
                <a:spcPts val="3779"/>
              </a:lnSpc>
              <a:spcBef>
                <a:spcPct val="0"/>
              </a:spcBef>
            </a:pPr>
            <a:r>
              <a:rPr lang="en-US" sz="2699">
                <a:solidFill>
                  <a:srgbClr val="000000"/>
                </a:solidFill>
                <a:latin typeface="Dumondi Condensed"/>
              </a:rPr>
              <a:t>Presented by Rajesh Goldy</a:t>
            </a:r>
          </a:p>
        </p:txBody>
      </p:sp>
      <p:sp>
        <p:nvSpPr>
          <p:cNvPr name="TextBox 20" id="20"/>
          <p:cNvSpPr txBox="true"/>
          <p:nvPr/>
        </p:nvSpPr>
        <p:spPr>
          <a:xfrm rot="0">
            <a:off x="1626079" y="6955104"/>
            <a:ext cx="7517921" cy="587375"/>
          </a:xfrm>
          <a:prstGeom prst="rect">
            <a:avLst/>
          </a:prstGeom>
        </p:spPr>
        <p:txBody>
          <a:bodyPr anchor="t" rtlCol="false" tIns="0" lIns="0" bIns="0" rIns="0">
            <a:spAutoFit/>
          </a:bodyPr>
          <a:lstStyle/>
          <a:p>
            <a:pPr>
              <a:lnSpc>
                <a:spcPts val="4899"/>
              </a:lnSpc>
              <a:spcBef>
                <a:spcPct val="0"/>
              </a:spcBef>
            </a:pPr>
            <a:r>
              <a:rPr lang="en-US" sz="3499">
                <a:solidFill>
                  <a:srgbClr val="000000"/>
                </a:solidFill>
                <a:latin typeface="Dumondi Condensed"/>
              </a:rPr>
              <a:t>Analyzing Youtube’s Trending Videos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tretch>
            <a:fillRect/>
          </a:stretch>
        </p:blipFill>
        <p:spPr>
          <a:xfrm rot="0">
            <a:off x="8441652" y="153037"/>
            <a:ext cx="9162368" cy="9613782"/>
          </a:xfrm>
          <a:prstGeom prst="rect">
            <a:avLst/>
          </a:prstGeom>
        </p:spPr>
      </p:pic>
      <p:sp>
        <p:nvSpPr>
          <p:cNvPr name="TextBox 3" id="3"/>
          <p:cNvSpPr txBox="true"/>
          <p:nvPr/>
        </p:nvSpPr>
        <p:spPr>
          <a:xfrm rot="0">
            <a:off x="1485129" y="1674833"/>
            <a:ext cx="7604093" cy="1435227"/>
          </a:xfrm>
          <a:prstGeom prst="rect">
            <a:avLst/>
          </a:prstGeom>
        </p:spPr>
        <p:txBody>
          <a:bodyPr anchor="t" rtlCol="false" tIns="0" lIns="0" bIns="0" rIns="0">
            <a:spAutoFit/>
          </a:bodyPr>
          <a:lstStyle/>
          <a:p>
            <a:pPr>
              <a:lnSpc>
                <a:spcPts val="5544"/>
              </a:lnSpc>
            </a:pPr>
            <a:r>
              <a:rPr lang="en-US" sz="5600">
                <a:solidFill>
                  <a:srgbClr val="227C9D"/>
                </a:solidFill>
                <a:latin typeface="Kollektif Bold"/>
              </a:rPr>
              <a:t>VIDEO TREND IN A COUNTRY</a:t>
            </a:r>
          </a:p>
        </p:txBody>
      </p:sp>
      <p:grpSp>
        <p:nvGrpSpPr>
          <p:cNvPr name="Group 4" id="4"/>
          <p:cNvGrpSpPr/>
          <p:nvPr/>
        </p:nvGrpSpPr>
        <p:grpSpPr>
          <a:xfrm rot="2700000">
            <a:off x="-2693793" y="7510422"/>
            <a:ext cx="7415398" cy="3565095"/>
            <a:chOff x="0" y="0"/>
            <a:chExt cx="660400" cy="317500"/>
          </a:xfrm>
        </p:grpSpPr>
        <p:sp>
          <p:nvSpPr>
            <p:cNvPr name="Freeform 5" id="5"/>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6" id="6"/>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grpSp>
        <p:nvGrpSpPr>
          <p:cNvPr name="Group 7" id="7"/>
          <p:cNvGrpSpPr/>
          <p:nvPr/>
        </p:nvGrpSpPr>
        <p:grpSpPr>
          <a:xfrm rot="0">
            <a:off x="1485129" y="5200057"/>
            <a:ext cx="6046286" cy="1027869"/>
            <a:chOff x="0" y="0"/>
            <a:chExt cx="1592438" cy="270714"/>
          </a:xfrm>
        </p:grpSpPr>
        <p:sp>
          <p:nvSpPr>
            <p:cNvPr name="Freeform 8" id="8"/>
            <p:cNvSpPr/>
            <p:nvPr/>
          </p:nvSpPr>
          <p:spPr>
            <a:xfrm flipH="false" flipV="false" rot="0">
              <a:off x="0" y="0"/>
              <a:ext cx="1592438" cy="270714"/>
            </a:xfrm>
            <a:custGeom>
              <a:avLst/>
              <a:gdLst/>
              <a:ahLst/>
              <a:cxnLst/>
              <a:rect r="r" b="b" t="t" l="l"/>
              <a:pathLst>
                <a:path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E6D73"/>
            </a:solidFill>
          </p:spPr>
        </p:sp>
        <p:sp>
          <p:nvSpPr>
            <p:cNvPr name="TextBox 9" id="9"/>
            <p:cNvSpPr txBox="true"/>
            <p:nvPr/>
          </p:nvSpPr>
          <p:spPr>
            <a:xfrm>
              <a:off x="0" y="19050"/>
              <a:ext cx="1592438" cy="251664"/>
            </a:xfrm>
            <a:prstGeom prst="rect">
              <a:avLst/>
            </a:prstGeom>
          </p:spPr>
          <p:txBody>
            <a:bodyPr anchor="ctr" rtlCol="false" tIns="50800" lIns="50800" bIns="50800" rIns="50800"/>
            <a:lstStyle/>
            <a:p>
              <a:pPr algn="ctr">
                <a:lnSpc>
                  <a:spcPts val="2553"/>
                </a:lnSpc>
              </a:pPr>
            </a:p>
          </p:txBody>
        </p:sp>
      </p:grpSp>
      <p:grpSp>
        <p:nvGrpSpPr>
          <p:cNvPr name="Group 10" id="10"/>
          <p:cNvGrpSpPr/>
          <p:nvPr/>
        </p:nvGrpSpPr>
        <p:grpSpPr>
          <a:xfrm rot="0">
            <a:off x="1485129" y="6466051"/>
            <a:ext cx="6046286" cy="1027869"/>
            <a:chOff x="0" y="0"/>
            <a:chExt cx="1592438" cy="270714"/>
          </a:xfrm>
        </p:grpSpPr>
        <p:sp>
          <p:nvSpPr>
            <p:cNvPr name="Freeform 11" id="11"/>
            <p:cNvSpPr/>
            <p:nvPr/>
          </p:nvSpPr>
          <p:spPr>
            <a:xfrm flipH="false" flipV="false" rot="0">
              <a:off x="0" y="0"/>
              <a:ext cx="1592438" cy="270714"/>
            </a:xfrm>
            <a:custGeom>
              <a:avLst/>
              <a:gdLst/>
              <a:ahLst/>
              <a:cxnLst/>
              <a:rect r="r" b="b" t="t" l="l"/>
              <a:pathLst>
                <a:path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p:spPr>
        </p:sp>
        <p:sp>
          <p:nvSpPr>
            <p:cNvPr name="TextBox 12" id="12"/>
            <p:cNvSpPr txBox="true"/>
            <p:nvPr/>
          </p:nvSpPr>
          <p:spPr>
            <a:xfrm>
              <a:off x="0" y="19050"/>
              <a:ext cx="1592438" cy="251664"/>
            </a:xfrm>
            <a:prstGeom prst="rect">
              <a:avLst/>
            </a:prstGeom>
          </p:spPr>
          <p:txBody>
            <a:bodyPr anchor="ctr" rtlCol="false" tIns="50800" lIns="50800" bIns="50800" rIns="50800"/>
            <a:lstStyle/>
            <a:p>
              <a:pPr algn="ctr">
                <a:lnSpc>
                  <a:spcPts val="2553"/>
                </a:lnSpc>
              </a:pPr>
            </a:p>
          </p:txBody>
        </p:sp>
      </p:grpSp>
      <p:grpSp>
        <p:nvGrpSpPr>
          <p:cNvPr name="Group 13" id="13"/>
          <p:cNvGrpSpPr/>
          <p:nvPr/>
        </p:nvGrpSpPr>
        <p:grpSpPr>
          <a:xfrm rot="0">
            <a:off x="1485129" y="7732045"/>
            <a:ext cx="6046286" cy="1027869"/>
            <a:chOff x="0" y="0"/>
            <a:chExt cx="1592438" cy="270714"/>
          </a:xfrm>
        </p:grpSpPr>
        <p:sp>
          <p:nvSpPr>
            <p:cNvPr name="Freeform 14" id="14"/>
            <p:cNvSpPr/>
            <p:nvPr/>
          </p:nvSpPr>
          <p:spPr>
            <a:xfrm flipH="false" flipV="false" rot="0">
              <a:off x="0" y="0"/>
              <a:ext cx="1592438" cy="270714"/>
            </a:xfrm>
            <a:custGeom>
              <a:avLst/>
              <a:gdLst/>
              <a:ahLst/>
              <a:cxnLst/>
              <a:rect r="r" b="b" t="t" l="l"/>
              <a:pathLst>
                <a:path h="270714" w="1592438">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48CFAE"/>
            </a:solidFill>
          </p:spPr>
        </p:sp>
        <p:sp>
          <p:nvSpPr>
            <p:cNvPr name="TextBox 15" id="15"/>
            <p:cNvSpPr txBox="true"/>
            <p:nvPr/>
          </p:nvSpPr>
          <p:spPr>
            <a:xfrm>
              <a:off x="0" y="19050"/>
              <a:ext cx="1592438" cy="251664"/>
            </a:xfrm>
            <a:prstGeom prst="rect">
              <a:avLst/>
            </a:prstGeom>
          </p:spPr>
          <p:txBody>
            <a:bodyPr anchor="ctr" rtlCol="false" tIns="50800" lIns="50800" bIns="50800" rIns="50800"/>
            <a:lstStyle/>
            <a:p>
              <a:pPr algn="ctr">
                <a:lnSpc>
                  <a:spcPts val="2553"/>
                </a:lnSpc>
              </a:pPr>
            </a:p>
          </p:txBody>
        </p:sp>
      </p:grpSp>
      <p:sp>
        <p:nvSpPr>
          <p:cNvPr name="TextBox 16" id="16"/>
          <p:cNvSpPr txBox="true"/>
          <p:nvPr/>
        </p:nvSpPr>
        <p:spPr>
          <a:xfrm rot="0">
            <a:off x="1828699" y="5477454"/>
            <a:ext cx="5311909" cy="539750"/>
          </a:xfrm>
          <a:prstGeom prst="rect">
            <a:avLst/>
          </a:prstGeom>
        </p:spPr>
        <p:txBody>
          <a:bodyPr anchor="t" rtlCol="false" tIns="0" lIns="0" bIns="0" rIns="0">
            <a:spAutoFit/>
          </a:bodyPr>
          <a:lstStyle/>
          <a:p>
            <a:pPr>
              <a:lnSpc>
                <a:spcPts val="4000"/>
              </a:lnSpc>
            </a:pPr>
            <a:r>
              <a:rPr lang="en-US" sz="4000">
                <a:solidFill>
                  <a:srgbClr val="FFFFFF"/>
                </a:solidFill>
                <a:latin typeface="Kollektif Bold"/>
              </a:rPr>
              <a:t>01 - AMERICA</a:t>
            </a:r>
          </a:p>
        </p:txBody>
      </p:sp>
      <p:sp>
        <p:nvSpPr>
          <p:cNvPr name="TextBox 17" id="17"/>
          <p:cNvSpPr txBox="true"/>
          <p:nvPr/>
        </p:nvSpPr>
        <p:spPr>
          <a:xfrm rot="0">
            <a:off x="1828699" y="6743448"/>
            <a:ext cx="5311909" cy="539750"/>
          </a:xfrm>
          <a:prstGeom prst="rect">
            <a:avLst/>
          </a:prstGeom>
        </p:spPr>
        <p:txBody>
          <a:bodyPr anchor="t" rtlCol="false" tIns="0" lIns="0" bIns="0" rIns="0">
            <a:spAutoFit/>
          </a:bodyPr>
          <a:lstStyle/>
          <a:p>
            <a:pPr>
              <a:lnSpc>
                <a:spcPts val="4000"/>
              </a:lnSpc>
            </a:pPr>
            <a:r>
              <a:rPr lang="en-US" sz="4000">
                <a:solidFill>
                  <a:srgbClr val="FFFFFF"/>
                </a:solidFill>
                <a:latin typeface="Kollektif Bold"/>
              </a:rPr>
              <a:t>02 - INDIA</a:t>
            </a:r>
          </a:p>
        </p:txBody>
      </p:sp>
      <p:sp>
        <p:nvSpPr>
          <p:cNvPr name="TextBox 18" id="18"/>
          <p:cNvSpPr txBox="true"/>
          <p:nvPr/>
        </p:nvSpPr>
        <p:spPr>
          <a:xfrm rot="0">
            <a:off x="1828699" y="8009441"/>
            <a:ext cx="5311909" cy="539750"/>
          </a:xfrm>
          <a:prstGeom prst="rect">
            <a:avLst/>
          </a:prstGeom>
        </p:spPr>
        <p:txBody>
          <a:bodyPr anchor="t" rtlCol="false" tIns="0" lIns="0" bIns="0" rIns="0">
            <a:spAutoFit/>
          </a:bodyPr>
          <a:lstStyle/>
          <a:p>
            <a:pPr>
              <a:lnSpc>
                <a:spcPts val="4000"/>
              </a:lnSpc>
            </a:pPr>
            <a:r>
              <a:rPr lang="en-US" sz="4000">
                <a:solidFill>
                  <a:srgbClr val="FFFFFF"/>
                </a:solidFill>
                <a:latin typeface="Kollektif Bold"/>
              </a:rPr>
              <a:t>03 - CANADA</a:t>
            </a:r>
          </a:p>
        </p:txBody>
      </p:sp>
      <p:grpSp>
        <p:nvGrpSpPr>
          <p:cNvPr name="Group 19" id="19"/>
          <p:cNvGrpSpPr/>
          <p:nvPr/>
        </p:nvGrpSpPr>
        <p:grpSpPr>
          <a:xfrm rot="-2700000">
            <a:off x="14034654" y="-4091495"/>
            <a:ext cx="7415398" cy="3565095"/>
            <a:chOff x="0" y="0"/>
            <a:chExt cx="660400" cy="317500"/>
          </a:xfrm>
        </p:grpSpPr>
        <p:sp>
          <p:nvSpPr>
            <p:cNvPr name="Freeform 20" id="20"/>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21" id="21"/>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2" id="22"/>
          <p:cNvSpPr/>
          <p:nvPr/>
        </p:nvSpPr>
        <p:spPr>
          <a:xfrm flipV="true">
            <a:off x="16779354" y="-3323851"/>
            <a:ext cx="5132702" cy="5185216"/>
          </a:xfrm>
          <a:prstGeom prst="line">
            <a:avLst/>
          </a:prstGeom>
          <a:ln cap="flat" w="28575">
            <a:solidFill>
              <a:srgbClr val="8CA9AD"/>
            </a:solidFill>
            <a:prstDash val="solid"/>
            <a:headEnd type="none" len="sm" w="sm"/>
            <a:tailEnd type="none" len="sm" w="sm"/>
          </a:ln>
        </p:spPr>
      </p:sp>
      <p:sp>
        <p:nvSpPr>
          <p:cNvPr name="AutoShape 23" id="23"/>
          <p:cNvSpPr/>
          <p:nvPr/>
        </p:nvSpPr>
        <p:spPr>
          <a:xfrm flipV="true">
            <a:off x="17092031" y="-2963542"/>
            <a:ext cx="5038853" cy="5038853"/>
          </a:xfrm>
          <a:prstGeom prst="line">
            <a:avLst/>
          </a:prstGeom>
          <a:ln cap="flat" w="28575">
            <a:solidFill>
              <a:srgbClr val="8CA9AD"/>
            </a:solidFill>
            <a:prstDash val="solid"/>
            <a:headEnd type="none" len="sm" w="sm"/>
            <a:tailEnd type="none" len="sm" w="sm"/>
          </a:ln>
        </p:spPr>
      </p:sp>
      <p:sp>
        <p:nvSpPr>
          <p:cNvPr name="AutoShape 24" id="24"/>
          <p:cNvSpPr/>
          <p:nvPr/>
        </p:nvSpPr>
        <p:spPr>
          <a:xfrm flipV="true">
            <a:off x="17450501" y="-2612228"/>
            <a:ext cx="4867141" cy="4867141"/>
          </a:xfrm>
          <a:prstGeom prst="line">
            <a:avLst/>
          </a:prstGeom>
          <a:ln cap="flat" w="28575">
            <a:solidFill>
              <a:srgbClr val="8CA9AD"/>
            </a:solidFill>
            <a:prstDash val="solid"/>
            <a:headEnd type="none" len="sm" w="sm"/>
            <a:tailEnd type="none" len="sm" w="sm"/>
          </a:ln>
        </p:spPr>
      </p:sp>
      <p:sp>
        <p:nvSpPr>
          <p:cNvPr name="AutoShape 25" id="25"/>
          <p:cNvSpPr/>
          <p:nvPr/>
        </p:nvSpPr>
        <p:spPr>
          <a:xfrm flipV="true">
            <a:off x="17836769" y="-2308948"/>
            <a:ext cx="4690515" cy="4690515"/>
          </a:xfrm>
          <a:prstGeom prst="line">
            <a:avLst/>
          </a:prstGeom>
          <a:ln cap="flat" w="28575">
            <a:solidFill>
              <a:srgbClr val="8CA9AD"/>
            </a:solidFill>
            <a:prstDash val="solid"/>
            <a:headEnd type="none" len="sm" w="sm"/>
            <a:tailEnd type="none" len="sm" w="sm"/>
          </a:ln>
        </p:spPr>
      </p:sp>
      <p:sp>
        <p:nvSpPr>
          <p:cNvPr name="AutoShape 26" id="26"/>
          <p:cNvSpPr/>
          <p:nvPr/>
        </p:nvSpPr>
        <p:spPr>
          <a:xfrm flipV="true">
            <a:off x="18276445" y="-1822252"/>
            <a:ext cx="4347674" cy="4347674"/>
          </a:xfrm>
          <a:prstGeom prst="line">
            <a:avLst/>
          </a:prstGeom>
          <a:ln cap="flat" w="28575">
            <a:solidFill>
              <a:srgbClr val="8CA9AD"/>
            </a:solidFill>
            <a:prstDash val="solid"/>
            <a:headEnd type="none" len="sm" w="sm"/>
            <a:tailEnd type="none" len="sm" w="sm"/>
          </a:ln>
        </p:spPr>
      </p:sp>
      <p:grpSp>
        <p:nvGrpSpPr>
          <p:cNvPr name="Group 27" id="27"/>
          <p:cNvGrpSpPr/>
          <p:nvPr/>
        </p:nvGrpSpPr>
        <p:grpSpPr>
          <a:xfrm rot="0">
            <a:off x="0" y="0"/>
            <a:ext cx="18288000" cy="497622"/>
            <a:chOff x="0" y="0"/>
            <a:chExt cx="4816593" cy="131061"/>
          </a:xfrm>
        </p:grpSpPr>
        <p:sp>
          <p:nvSpPr>
            <p:cNvPr name="Freeform 28" id="28"/>
            <p:cNvSpPr/>
            <p:nvPr/>
          </p:nvSpPr>
          <p:spPr>
            <a:xfrm flipH="false" flipV="false" rot="0">
              <a:off x="0" y="0"/>
              <a:ext cx="4816592" cy="131061"/>
            </a:xfrm>
            <a:custGeom>
              <a:avLst/>
              <a:gdLst/>
              <a:ahLst/>
              <a:cxnLst/>
              <a:rect r="r" b="b" t="t" l="l"/>
              <a:pathLst>
                <a:path h="131061" w="4816592">
                  <a:moveTo>
                    <a:pt x="0" y="0"/>
                  </a:moveTo>
                  <a:lnTo>
                    <a:pt x="4816592" y="0"/>
                  </a:lnTo>
                  <a:lnTo>
                    <a:pt x="4816592" y="131061"/>
                  </a:lnTo>
                  <a:lnTo>
                    <a:pt x="0" y="131061"/>
                  </a:lnTo>
                  <a:close/>
                </a:path>
              </a:pathLst>
            </a:custGeom>
            <a:solidFill>
              <a:srgbClr val="FE6D73"/>
            </a:solidFill>
          </p:spPr>
        </p:sp>
        <p:sp>
          <p:nvSpPr>
            <p:cNvPr name="TextBox 29" id="29"/>
            <p:cNvSpPr txBox="true"/>
            <p:nvPr/>
          </p:nvSpPr>
          <p:spPr>
            <a:xfrm>
              <a:off x="0" y="-38100"/>
              <a:ext cx="4816593" cy="169161"/>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52607" y="1028702"/>
            <a:ext cx="16230505" cy="8229600"/>
            <a:chOff x="0" y="0"/>
            <a:chExt cx="18758712" cy="9511515"/>
          </a:xfrm>
        </p:grpSpPr>
        <p:sp>
          <p:nvSpPr>
            <p:cNvPr name="Freeform 3" id="3"/>
            <p:cNvSpPr/>
            <p:nvPr/>
          </p:nvSpPr>
          <p:spPr>
            <a:xfrm flipH="false" flipV="false" rot="0">
              <a:off x="31750" y="31750"/>
              <a:ext cx="18695212" cy="9448015"/>
            </a:xfrm>
            <a:custGeom>
              <a:avLst/>
              <a:gdLst/>
              <a:ahLst/>
              <a:cxnLst/>
              <a:rect r="r" b="b" t="t" l="l"/>
              <a:pathLst>
                <a:path h="9448015" w="18695212">
                  <a:moveTo>
                    <a:pt x="18602502" y="9448015"/>
                  </a:moveTo>
                  <a:lnTo>
                    <a:pt x="92710" y="9448015"/>
                  </a:lnTo>
                  <a:cubicBezTo>
                    <a:pt x="41910" y="9448015"/>
                    <a:pt x="0" y="9406105"/>
                    <a:pt x="0" y="9355305"/>
                  </a:cubicBezTo>
                  <a:lnTo>
                    <a:pt x="0" y="92710"/>
                  </a:lnTo>
                  <a:cubicBezTo>
                    <a:pt x="0" y="41910"/>
                    <a:pt x="41910" y="0"/>
                    <a:pt x="92710" y="0"/>
                  </a:cubicBezTo>
                  <a:lnTo>
                    <a:pt x="18601232" y="0"/>
                  </a:lnTo>
                  <a:cubicBezTo>
                    <a:pt x="18652032" y="0"/>
                    <a:pt x="18693943" y="41910"/>
                    <a:pt x="18693943" y="92710"/>
                  </a:cubicBezTo>
                  <a:lnTo>
                    <a:pt x="18693943" y="9354035"/>
                  </a:lnTo>
                  <a:cubicBezTo>
                    <a:pt x="18695212" y="9406105"/>
                    <a:pt x="18653302" y="9448015"/>
                    <a:pt x="18602502" y="9448015"/>
                  </a:cubicBezTo>
                  <a:close/>
                </a:path>
              </a:pathLst>
            </a:custGeom>
            <a:solidFill>
              <a:srgbClr val="FFFFFF"/>
            </a:solidFill>
          </p:spPr>
        </p:sp>
        <p:sp>
          <p:nvSpPr>
            <p:cNvPr name="Freeform 4" id="4"/>
            <p:cNvSpPr/>
            <p:nvPr/>
          </p:nvSpPr>
          <p:spPr>
            <a:xfrm flipH="false" flipV="false" rot="0">
              <a:off x="0" y="0"/>
              <a:ext cx="18758712" cy="9511516"/>
            </a:xfrm>
            <a:custGeom>
              <a:avLst/>
              <a:gdLst/>
              <a:ahLst/>
              <a:cxnLst/>
              <a:rect r="r" b="b" t="t" l="l"/>
              <a:pathLst>
                <a:path h="9511516" w="18758712">
                  <a:moveTo>
                    <a:pt x="18634252" y="59690"/>
                  </a:moveTo>
                  <a:cubicBezTo>
                    <a:pt x="18669812" y="59690"/>
                    <a:pt x="18699021" y="88900"/>
                    <a:pt x="18699021" y="124460"/>
                  </a:cubicBezTo>
                  <a:lnTo>
                    <a:pt x="18699021" y="9387055"/>
                  </a:lnTo>
                  <a:cubicBezTo>
                    <a:pt x="18699021" y="9422616"/>
                    <a:pt x="18669812" y="9451825"/>
                    <a:pt x="18634252" y="9451825"/>
                  </a:cubicBezTo>
                  <a:lnTo>
                    <a:pt x="124460" y="9451825"/>
                  </a:lnTo>
                  <a:cubicBezTo>
                    <a:pt x="88900" y="9451825"/>
                    <a:pt x="59690" y="9422616"/>
                    <a:pt x="59690" y="9387055"/>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387055"/>
                  </a:lnTo>
                  <a:cubicBezTo>
                    <a:pt x="0" y="9455635"/>
                    <a:pt x="55880" y="9511516"/>
                    <a:pt x="124460" y="9511516"/>
                  </a:cubicBezTo>
                  <a:lnTo>
                    <a:pt x="18634252" y="9511516"/>
                  </a:lnTo>
                  <a:cubicBezTo>
                    <a:pt x="18702832" y="9511516"/>
                    <a:pt x="18758712" y="9455635"/>
                    <a:pt x="18758712" y="9387055"/>
                  </a:cubicBezTo>
                  <a:lnTo>
                    <a:pt x="18758712" y="124460"/>
                  </a:lnTo>
                  <a:cubicBezTo>
                    <a:pt x="18758712" y="55880"/>
                    <a:pt x="18702832" y="0"/>
                    <a:pt x="18634252" y="0"/>
                  </a:cubicBezTo>
                  <a:close/>
                </a:path>
              </a:pathLst>
            </a:custGeom>
            <a:solidFill>
              <a:srgbClr val="191919"/>
            </a:solidFill>
          </p:spPr>
        </p:sp>
      </p:grpSp>
      <p:grpSp>
        <p:nvGrpSpPr>
          <p:cNvPr name="Group 5" id="5"/>
          <p:cNvGrpSpPr/>
          <p:nvPr/>
        </p:nvGrpSpPr>
        <p:grpSpPr>
          <a:xfrm rot="0">
            <a:off x="7127623" y="3091357"/>
            <a:ext cx="4080475" cy="408047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flipV="true">
            <a:off x="1028739" y="5143502"/>
            <a:ext cx="16254373" cy="23810"/>
          </a:xfrm>
          <a:prstGeom prst="line">
            <a:avLst/>
          </a:prstGeom>
          <a:ln cap="flat" w="47625">
            <a:solidFill>
              <a:srgbClr val="000000"/>
            </a:solidFill>
            <a:prstDash val="solid"/>
            <a:headEnd type="none" len="sm" w="sm"/>
            <a:tailEnd type="none" len="sm" w="sm"/>
          </a:ln>
        </p:spPr>
      </p:sp>
      <p:sp>
        <p:nvSpPr>
          <p:cNvPr name="AutoShape 9" id="9"/>
          <p:cNvSpPr/>
          <p:nvPr/>
        </p:nvSpPr>
        <p:spPr>
          <a:xfrm>
            <a:off x="9144049" y="1016863"/>
            <a:ext cx="23811" cy="8241440"/>
          </a:xfrm>
          <a:prstGeom prst="line">
            <a:avLst/>
          </a:prstGeom>
          <a:ln cap="flat" w="47625">
            <a:solidFill>
              <a:srgbClr val="000000"/>
            </a:solidFill>
            <a:prstDash val="solid"/>
            <a:headEnd type="none" len="sm" w="sm"/>
            <a:tailEnd type="none" len="sm" w="sm"/>
          </a:ln>
        </p:spPr>
      </p:sp>
      <p:sp>
        <p:nvSpPr>
          <p:cNvPr name="TextBox 10" id="10"/>
          <p:cNvSpPr txBox="true"/>
          <p:nvPr/>
        </p:nvSpPr>
        <p:spPr>
          <a:xfrm rot="0">
            <a:off x="7409622" y="3203967"/>
            <a:ext cx="1276216" cy="1850736"/>
          </a:xfrm>
          <a:prstGeom prst="rect">
            <a:avLst/>
          </a:prstGeom>
        </p:spPr>
        <p:txBody>
          <a:bodyPr anchor="t" rtlCol="false" tIns="0" lIns="0" bIns="0" rIns="0">
            <a:spAutoFit/>
          </a:bodyPr>
          <a:lstStyle/>
          <a:p>
            <a:pPr algn="r">
              <a:lnSpc>
                <a:spcPts val="15065"/>
              </a:lnSpc>
              <a:spcBef>
                <a:spcPct val="0"/>
              </a:spcBef>
            </a:pPr>
            <a:r>
              <a:rPr lang="en-US" sz="10761">
                <a:solidFill>
                  <a:srgbClr val="FFFFFF"/>
                </a:solidFill>
                <a:latin typeface="Asap Condensed Bold"/>
              </a:rPr>
              <a:t>T</a:t>
            </a:r>
          </a:p>
        </p:txBody>
      </p:sp>
      <p:sp>
        <p:nvSpPr>
          <p:cNvPr name="TextBox 11" id="11"/>
          <p:cNvSpPr txBox="true"/>
          <p:nvPr/>
        </p:nvSpPr>
        <p:spPr>
          <a:xfrm rot="0">
            <a:off x="8737973" y="3185908"/>
            <a:ext cx="1621768" cy="1868795"/>
          </a:xfrm>
          <a:prstGeom prst="rect">
            <a:avLst/>
          </a:prstGeom>
        </p:spPr>
        <p:txBody>
          <a:bodyPr anchor="t" rtlCol="false" tIns="0" lIns="0" bIns="0" rIns="0">
            <a:spAutoFit/>
          </a:bodyPr>
          <a:lstStyle/>
          <a:p>
            <a:pPr algn="just">
              <a:lnSpc>
                <a:spcPts val="15120"/>
              </a:lnSpc>
              <a:spcBef>
                <a:spcPct val="0"/>
              </a:spcBef>
            </a:pPr>
            <a:r>
              <a:rPr lang="en-US" sz="10800">
                <a:solidFill>
                  <a:srgbClr val="FFFFFF"/>
                </a:solidFill>
                <a:latin typeface="Asap Condensed Bold"/>
              </a:rPr>
              <a:t>O</a:t>
            </a:r>
          </a:p>
        </p:txBody>
      </p:sp>
      <p:sp>
        <p:nvSpPr>
          <p:cNvPr name="TextBox 12" id="12"/>
          <p:cNvSpPr txBox="true"/>
          <p:nvPr/>
        </p:nvSpPr>
        <p:spPr>
          <a:xfrm rot="0">
            <a:off x="8842216" y="4938712"/>
            <a:ext cx="1413282" cy="1868795"/>
          </a:xfrm>
          <a:prstGeom prst="rect">
            <a:avLst/>
          </a:prstGeom>
        </p:spPr>
        <p:txBody>
          <a:bodyPr anchor="t" rtlCol="false" tIns="0" lIns="0" bIns="0" rIns="0">
            <a:spAutoFit/>
          </a:bodyPr>
          <a:lstStyle/>
          <a:p>
            <a:pPr algn="just">
              <a:lnSpc>
                <a:spcPts val="15120"/>
              </a:lnSpc>
              <a:spcBef>
                <a:spcPct val="0"/>
              </a:spcBef>
            </a:pPr>
            <a:r>
              <a:rPr lang="en-US" sz="10800">
                <a:solidFill>
                  <a:srgbClr val="FFFFFF"/>
                </a:solidFill>
                <a:latin typeface="Asap Condensed Bold"/>
              </a:rPr>
              <a:t>5</a:t>
            </a:r>
          </a:p>
        </p:txBody>
      </p:sp>
      <p:sp>
        <p:nvSpPr>
          <p:cNvPr name="TextBox 13" id="13"/>
          <p:cNvSpPr txBox="true"/>
          <p:nvPr/>
        </p:nvSpPr>
        <p:spPr>
          <a:xfrm rot="0">
            <a:off x="8837832" y="3203967"/>
            <a:ext cx="1409566" cy="1850736"/>
          </a:xfrm>
          <a:prstGeom prst="rect">
            <a:avLst/>
          </a:prstGeom>
        </p:spPr>
        <p:txBody>
          <a:bodyPr anchor="t" rtlCol="false" tIns="0" lIns="0" bIns="0" rIns="0">
            <a:spAutoFit/>
          </a:bodyPr>
          <a:lstStyle/>
          <a:p>
            <a:pPr algn="r">
              <a:lnSpc>
                <a:spcPts val="15065"/>
              </a:lnSpc>
              <a:spcBef>
                <a:spcPct val="0"/>
              </a:spcBef>
            </a:pPr>
            <a:r>
              <a:rPr lang="en-US" sz="10761">
                <a:solidFill>
                  <a:srgbClr val="FFFFFF"/>
                </a:solidFill>
                <a:latin typeface="Asap Condensed Bold"/>
              </a:rPr>
              <a:t>P</a:t>
            </a:r>
          </a:p>
        </p:txBody>
      </p:sp>
      <p:sp>
        <p:nvSpPr>
          <p:cNvPr name="TextBox 14" id="14"/>
          <p:cNvSpPr txBox="true"/>
          <p:nvPr/>
        </p:nvSpPr>
        <p:spPr>
          <a:xfrm rot="0">
            <a:off x="1503129" y="1197293"/>
            <a:ext cx="6993984" cy="755015"/>
          </a:xfrm>
          <a:prstGeom prst="rect">
            <a:avLst/>
          </a:prstGeom>
        </p:spPr>
        <p:txBody>
          <a:bodyPr anchor="t" rtlCol="false" tIns="0" lIns="0" bIns="0" rIns="0">
            <a:spAutoFit/>
          </a:bodyPr>
          <a:lstStyle/>
          <a:p>
            <a:pPr>
              <a:lnSpc>
                <a:spcPts val="6160"/>
              </a:lnSpc>
              <a:spcBef>
                <a:spcPct val="0"/>
              </a:spcBef>
            </a:pPr>
            <a:r>
              <a:rPr lang="en-US" sz="4400">
                <a:solidFill>
                  <a:srgbClr val="000000"/>
                </a:solidFill>
                <a:latin typeface="Asap Condensed Bold"/>
              </a:rPr>
              <a:t>Liked channels</a:t>
            </a:r>
          </a:p>
        </p:txBody>
      </p:sp>
      <p:sp>
        <p:nvSpPr>
          <p:cNvPr name="TextBox 15" id="15"/>
          <p:cNvSpPr txBox="true"/>
          <p:nvPr/>
        </p:nvSpPr>
        <p:spPr>
          <a:xfrm rot="0">
            <a:off x="10962139" y="1197293"/>
            <a:ext cx="5851894" cy="755015"/>
          </a:xfrm>
          <a:prstGeom prst="rect">
            <a:avLst/>
          </a:prstGeom>
        </p:spPr>
        <p:txBody>
          <a:bodyPr anchor="t" rtlCol="false" tIns="0" lIns="0" bIns="0" rIns="0">
            <a:spAutoFit/>
          </a:bodyPr>
          <a:lstStyle/>
          <a:p>
            <a:pPr algn="r">
              <a:lnSpc>
                <a:spcPts val="6160"/>
              </a:lnSpc>
              <a:spcBef>
                <a:spcPct val="0"/>
              </a:spcBef>
            </a:pPr>
            <a:r>
              <a:rPr lang="en-US" sz="4400">
                <a:solidFill>
                  <a:srgbClr val="000000"/>
                </a:solidFill>
                <a:latin typeface="Asap Condensed Bold"/>
              </a:rPr>
              <a:t>Disliked channels</a:t>
            </a:r>
          </a:p>
        </p:txBody>
      </p:sp>
      <p:sp>
        <p:nvSpPr>
          <p:cNvPr name="TextBox 16" id="16"/>
          <p:cNvSpPr txBox="true"/>
          <p:nvPr/>
        </p:nvSpPr>
        <p:spPr>
          <a:xfrm rot="0">
            <a:off x="1503129" y="5372815"/>
            <a:ext cx="4748193" cy="755015"/>
          </a:xfrm>
          <a:prstGeom prst="rect">
            <a:avLst/>
          </a:prstGeom>
        </p:spPr>
        <p:txBody>
          <a:bodyPr anchor="t" rtlCol="false" tIns="0" lIns="0" bIns="0" rIns="0">
            <a:spAutoFit/>
          </a:bodyPr>
          <a:lstStyle/>
          <a:p>
            <a:pPr>
              <a:lnSpc>
                <a:spcPts val="6160"/>
              </a:lnSpc>
              <a:spcBef>
                <a:spcPct val="0"/>
              </a:spcBef>
            </a:pPr>
            <a:r>
              <a:rPr lang="en-US" sz="4400">
                <a:solidFill>
                  <a:srgbClr val="000000"/>
                </a:solidFill>
                <a:latin typeface="Asap Condensed Bold"/>
              </a:rPr>
              <a:t>Contributing channel</a:t>
            </a:r>
          </a:p>
        </p:txBody>
      </p:sp>
      <p:sp>
        <p:nvSpPr>
          <p:cNvPr name="TextBox 17" id="17"/>
          <p:cNvSpPr txBox="true"/>
          <p:nvPr/>
        </p:nvSpPr>
        <p:spPr>
          <a:xfrm rot="0">
            <a:off x="10962139" y="5372815"/>
            <a:ext cx="5851894" cy="755015"/>
          </a:xfrm>
          <a:prstGeom prst="rect">
            <a:avLst/>
          </a:prstGeom>
        </p:spPr>
        <p:txBody>
          <a:bodyPr anchor="t" rtlCol="false" tIns="0" lIns="0" bIns="0" rIns="0">
            <a:spAutoFit/>
          </a:bodyPr>
          <a:lstStyle/>
          <a:p>
            <a:pPr algn="r">
              <a:lnSpc>
                <a:spcPts val="6160"/>
              </a:lnSpc>
              <a:spcBef>
                <a:spcPct val="0"/>
              </a:spcBef>
            </a:pPr>
            <a:r>
              <a:rPr lang="en-US" sz="4400">
                <a:solidFill>
                  <a:srgbClr val="000000"/>
                </a:solidFill>
                <a:latin typeface="Asap Condensed Bold"/>
              </a:rPr>
              <a:t>Popular because of dislike</a:t>
            </a:r>
          </a:p>
        </p:txBody>
      </p:sp>
      <p:sp>
        <p:nvSpPr>
          <p:cNvPr name="TextBox 18" id="18"/>
          <p:cNvSpPr txBox="true"/>
          <p:nvPr/>
        </p:nvSpPr>
        <p:spPr>
          <a:xfrm rot="0">
            <a:off x="1503129" y="2153117"/>
            <a:ext cx="5472093" cy="2002536"/>
          </a:xfrm>
          <a:prstGeom prst="rect">
            <a:avLst/>
          </a:prstGeom>
        </p:spPr>
        <p:txBody>
          <a:bodyPr anchor="t" rtlCol="false" tIns="0" lIns="0" bIns="0" rIns="0">
            <a:spAutoFit/>
          </a:bodyPr>
          <a:lstStyle/>
          <a:p>
            <a:pPr marL="604521" indent="-302261" lvl="1">
              <a:lnSpc>
                <a:spcPts val="3192"/>
              </a:lnSpc>
              <a:buFont typeface="Arial"/>
              <a:buChar char="•"/>
            </a:pPr>
            <a:r>
              <a:rPr lang="en-US" sz="2800" spc="61">
                <a:solidFill>
                  <a:srgbClr val="000000"/>
                </a:solidFill>
                <a:latin typeface="Dumondi Condensed"/>
              </a:rPr>
              <a:t>ibighit</a:t>
            </a:r>
          </a:p>
          <a:p>
            <a:pPr marL="604521" indent="-302261" lvl="1">
              <a:lnSpc>
                <a:spcPts val="3192"/>
              </a:lnSpc>
              <a:buFont typeface="Arial"/>
              <a:buChar char="•"/>
            </a:pPr>
            <a:r>
              <a:rPr lang="en-US" sz="2800" spc="61">
                <a:solidFill>
                  <a:srgbClr val="000000"/>
                </a:solidFill>
                <a:latin typeface="Dumondi Condensed"/>
              </a:rPr>
              <a:t>Marvel Entertainment</a:t>
            </a:r>
          </a:p>
          <a:p>
            <a:pPr marL="604521" indent="-302261" lvl="1">
              <a:lnSpc>
                <a:spcPts val="3192"/>
              </a:lnSpc>
              <a:buFont typeface="Arial"/>
              <a:buChar char="•"/>
            </a:pPr>
            <a:r>
              <a:rPr lang="en-US" sz="2800" spc="61">
                <a:solidFill>
                  <a:srgbClr val="000000"/>
                </a:solidFill>
                <a:latin typeface="Dumondi Condensed"/>
              </a:rPr>
              <a:t>Dude Perfect</a:t>
            </a:r>
          </a:p>
          <a:p>
            <a:pPr marL="604521" indent="-302261" lvl="1">
              <a:lnSpc>
                <a:spcPts val="3192"/>
              </a:lnSpc>
              <a:buFont typeface="Arial"/>
              <a:buChar char="•"/>
            </a:pPr>
            <a:r>
              <a:rPr lang="en-US" sz="2800" spc="61">
                <a:solidFill>
                  <a:srgbClr val="000000"/>
                </a:solidFill>
                <a:latin typeface="Dumondi Condensed"/>
              </a:rPr>
              <a:t>ChildishGambinoVEVO</a:t>
            </a:r>
          </a:p>
          <a:p>
            <a:pPr marL="604521" indent="-302261" lvl="1">
              <a:lnSpc>
                <a:spcPts val="3192"/>
              </a:lnSpc>
              <a:buFont typeface="Arial"/>
              <a:buChar char="•"/>
            </a:pPr>
            <a:r>
              <a:rPr lang="en-US" sz="2800" spc="61">
                <a:solidFill>
                  <a:srgbClr val="000000"/>
                </a:solidFill>
                <a:latin typeface="Dumondi Condensed"/>
              </a:rPr>
              <a:t>PewDiePie</a:t>
            </a:r>
          </a:p>
        </p:txBody>
      </p:sp>
      <p:sp>
        <p:nvSpPr>
          <p:cNvPr name="TextBox 19" id="19"/>
          <p:cNvSpPr txBox="true"/>
          <p:nvPr/>
        </p:nvSpPr>
        <p:spPr>
          <a:xfrm rot="0">
            <a:off x="1503129" y="6413579"/>
            <a:ext cx="5472093" cy="2402586"/>
          </a:xfrm>
          <a:prstGeom prst="rect">
            <a:avLst/>
          </a:prstGeom>
        </p:spPr>
        <p:txBody>
          <a:bodyPr anchor="t" rtlCol="false" tIns="0" lIns="0" bIns="0" rIns="0">
            <a:spAutoFit/>
          </a:bodyPr>
          <a:lstStyle/>
          <a:p>
            <a:pPr marL="604521" indent="-302261" lvl="1">
              <a:lnSpc>
                <a:spcPts val="3192"/>
              </a:lnSpc>
              <a:buFont typeface="Arial"/>
              <a:buChar char="•"/>
            </a:pPr>
            <a:r>
              <a:rPr lang="en-US" sz="2800" spc="61">
                <a:solidFill>
                  <a:srgbClr val="000000"/>
                </a:solidFill>
                <a:latin typeface="Dumondi Condensed"/>
              </a:rPr>
              <a:t>VikatanTV</a:t>
            </a:r>
          </a:p>
          <a:p>
            <a:pPr marL="604521" indent="-302261" lvl="1">
              <a:lnSpc>
                <a:spcPts val="3192"/>
              </a:lnSpc>
              <a:buFont typeface="Arial"/>
              <a:buChar char="•"/>
            </a:pPr>
            <a:r>
              <a:rPr lang="en-US" sz="2800" spc="61">
                <a:solidFill>
                  <a:srgbClr val="000000"/>
                </a:solidFill>
                <a:latin typeface="Dumondi Condensed"/>
              </a:rPr>
              <a:t>The Late Show with Stephen Colbert</a:t>
            </a:r>
          </a:p>
          <a:p>
            <a:pPr marL="604521" indent="-302261" lvl="1">
              <a:lnSpc>
                <a:spcPts val="3192"/>
              </a:lnSpc>
              <a:buFont typeface="Arial"/>
              <a:buChar char="•"/>
            </a:pPr>
            <a:r>
              <a:rPr lang="en-US" sz="2800" spc="61">
                <a:solidFill>
                  <a:srgbClr val="000000"/>
                </a:solidFill>
                <a:latin typeface="Dumondi Condensed"/>
              </a:rPr>
              <a:t>RadaanMedia</a:t>
            </a:r>
          </a:p>
          <a:p>
            <a:pPr marL="604521" indent="-302261" lvl="1">
              <a:lnSpc>
                <a:spcPts val="3192"/>
              </a:lnSpc>
              <a:buFont typeface="Arial"/>
              <a:buChar char="•"/>
            </a:pPr>
            <a:r>
              <a:rPr lang="en-US" sz="2800" spc="61">
                <a:solidFill>
                  <a:srgbClr val="000000"/>
                </a:solidFill>
                <a:latin typeface="Dumondi Condensed"/>
              </a:rPr>
              <a:t>WWE</a:t>
            </a:r>
          </a:p>
          <a:p>
            <a:pPr marL="604521" indent="-302261" lvl="1">
              <a:lnSpc>
                <a:spcPts val="3192"/>
              </a:lnSpc>
              <a:buFont typeface="Arial"/>
              <a:buChar char="•"/>
            </a:pPr>
            <a:r>
              <a:rPr lang="en-US" sz="2800" spc="61">
                <a:solidFill>
                  <a:srgbClr val="000000"/>
                </a:solidFill>
                <a:latin typeface="Dumondi Condensed"/>
              </a:rPr>
              <a:t>TheEllenShow</a:t>
            </a:r>
          </a:p>
          <a:p>
            <a:pPr>
              <a:lnSpc>
                <a:spcPts val="3192"/>
              </a:lnSpc>
            </a:pPr>
          </a:p>
        </p:txBody>
      </p:sp>
      <p:sp>
        <p:nvSpPr>
          <p:cNvPr name="TextBox 20" id="20"/>
          <p:cNvSpPr txBox="true"/>
          <p:nvPr/>
        </p:nvSpPr>
        <p:spPr>
          <a:xfrm rot="0">
            <a:off x="11341939" y="2222740"/>
            <a:ext cx="5472093" cy="2402586"/>
          </a:xfrm>
          <a:prstGeom prst="rect">
            <a:avLst/>
          </a:prstGeom>
        </p:spPr>
        <p:txBody>
          <a:bodyPr anchor="t" rtlCol="false" tIns="0" lIns="0" bIns="0" rIns="0">
            <a:spAutoFit/>
          </a:bodyPr>
          <a:lstStyle/>
          <a:p>
            <a:pPr algn="r" marL="604521" indent="-302261" lvl="1">
              <a:lnSpc>
                <a:spcPts val="3192"/>
              </a:lnSpc>
              <a:buFont typeface="Arial"/>
              <a:buChar char="•"/>
            </a:pPr>
            <a:r>
              <a:rPr lang="en-US" sz="2800" spc="61">
                <a:solidFill>
                  <a:srgbClr val="000000"/>
                </a:solidFill>
                <a:latin typeface="Dumondi Condensed"/>
              </a:rPr>
              <a:t>YouTube Spotlight</a:t>
            </a:r>
          </a:p>
          <a:p>
            <a:pPr algn="r" marL="604521" indent="-302261" lvl="1">
              <a:lnSpc>
                <a:spcPts val="3192"/>
              </a:lnSpc>
              <a:buFont typeface="Arial"/>
              <a:buChar char="•"/>
            </a:pPr>
            <a:r>
              <a:rPr lang="en-US" sz="2800" spc="61">
                <a:solidFill>
                  <a:srgbClr val="000000"/>
                </a:solidFill>
                <a:latin typeface="Dumondi Condensed"/>
              </a:rPr>
              <a:t>Logan Paul Vlogs</a:t>
            </a:r>
          </a:p>
          <a:p>
            <a:pPr algn="r" marL="604521" indent="-302261" lvl="1">
              <a:lnSpc>
                <a:spcPts val="3192"/>
              </a:lnSpc>
              <a:buFont typeface="Arial"/>
              <a:buChar char="•"/>
            </a:pPr>
            <a:r>
              <a:rPr lang="en-US" sz="2800" spc="61">
                <a:solidFill>
                  <a:srgbClr val="000000"/>
                </a:solidFill>
                <a:latin typeface="Dumondi Condensed"/>
              </a:rPr>
              <a:t>ChildishGambinoVEVO</a:t>
            </a:r>
          </a:p>
          <a:p>
            <a:pPr algn="r" marL="604521" indent="-302261" lvl="1">
              <a:lnSpc>
                <a:spcPts val="3192"/>
              </a:lnSpc>
              <a:buFont typeface="Arial"/>
              <a:buChar char="•"/>
            </a:pPr>
            <a:r>
              <a:rPr lang="en-US" sz="2800" spc="61">
                <a:solidFill>
                  <a:srgbClr val="000000"/>
                </a:solidFill>
                <a:latin typeface="Dumondi Condensed"/>
              </a:rPr>
              <a:t>Call of Duty</a:t>
            </a:r>
          </a:p>
          <a:p>
            <a:pPr algn="r" marL="604521" indent="-302261" lvl="1">
              <a:lnSpc>
                <a:spcPts val="3192"/>
              </a:lnSpc>
              <a:buFont typeface="Arial"/>
              <a:buChar char="•"/>
            </a:pPr>
            <a:r>
              <a:rPr lang="en-US" sz="2800" spc="61">
                <a:solidFill>
                  <a:srgbClr val="000000"/>
                </a:solidFill>
                <a:latin typeface="Dumondi Condensed"/>
              </a:rPr>
              <a:t>Jake Paul</a:t>
            </a:r>
          </a:p>
          <a:p>
            <a:pPr algn="r">
              <a:lnSpc>
                <a:spcPts val="3192"/>
              </a:lnSpc>
            </a:pPr>
          </a:p>
        </p:txBody>
      </p:sp>
      <p:sp>
        <p:nvSpPr>
          <p:cNvPr name="TextBox 21" id="21"/>
          <p:cNvSpPr txBox="true"/>
          <p:nvPr/>
        </p:nvSpPr>
        <p:spPr>
          <a:xfrm rot="0">
            <a:off x="11360497" y="6413579"/>
            <a:ext cx="5472093" cy="3202686"/>
          </a:xfrm>
          <a:prstGeom prst="rect">
            <a:avLst/>
          </a:prstGeom>
        </p:spPr>
        <p:txBody>
          <a:bodyPr anchor="t" rtlCol="false" tIns="0" lIns="0" bIns="0" rIns="0">
            <a:spAutoFit/>
          </a:bodyPr>
          <a:lstStyle/>
          <a:p>
            <a:pPr algn="r" marL="604521" indent="-302261" lvl="1">
              <a:lnSpc>
                <a:spcPts val="3192"/>
              </a:lnSpc>
              <a:buFont typeface="Arial"/>
              <a:buChar char="•"/>
            </a:pPr>
            <a:r>
              <a:rPr lang="en-US" sz="2800" spc="61">
                <a:solidFill>
                  <a:srgbClr val="000000"/>
                </a:solidFill>
                <a:latin typeface="Dumondi Condensed"/>
              </a:rPr>
              <a:t>Jeffrey Tambor Fired From 'Transparent'</a:t>
            </a:r>
          </a:p>
          <a:p>
            <a:pPr algn="r" marL="604521" indent="-302261" lvl="1">
              <a:lnSpc>
                <a:spcPts val="3192"/>
              </a:lnSpc>
              <a:buFont typeface="Arial"/>
              <a:buChar char="•"/>
            </a:pPr>
            <a:r>
              <a:rPr lang="en-US" sz="2800" spc="61">
                <a:solidFill>
                  <a:srgbClr val="000000"/>
                </a:solidFill>
                <a:latin typeface="Dumondi Condensed"/>
              </a:rPr>
              <a:t>5 Things You Missed at the 2018</a:t>
            </a:r>
          </a:p>
          <a:p>
            <a:pPr algn="r" marL="604521" indent="-302261" lvl="1">
              <a:lnSpc>
                <a:spcPts val="3192"/>
              </a:lnSpc>
              <a:buFont typeface="Arial"/>
              <a:buChar char="•"/>
            </a:pPr>
            <a:r>
              <a:rPr lang="en-US" sz="2800" spc="61">
                <a:solidFill>
                  <a:srgbClr val="000000"/>
                </a:solidFill>
                <a:latin typeface="Dumondi Condensed"/>
              </a:rPr>
              <a:t>Fergie Performs The U.S. National Anthem</a:t>
            </a:r>
          </a:p>
          <a:p>
            <a:pPr algn="r" marL="604521" indent="-302261" lvl="1">
              <a:lnSpc>
                <a:spcPts val="3192"/>
              </a:lnSpc>
              <a:buFont typeface="Arial"/>
              <a:buChar char="•"/>
            </a:pPr>
            <a:r>
              <a:rPr lang="en-US" sz="2800" spc="61">
                <a:solidFill>
                  <a:srgbClr val="000000"/>
                </a:solidFill>
                <a:latin typeface="Dumondi Condensed"/>
              </a:rPr>
              <a:t>Staudt on Sports I 1-22-18</a:t>
            </a:r>
          </a:p>
          <a:p>
            <a:pPr algn="r" marL="604521" indent="-302261" lvl="1">
              <a:lnSpc>
                <a:spcPts val="3192"/>
              </a:lnSpc>
              <a:buFont typeface="Arial"/>
              <a:buChar char="•"/>
            </a:pPr>
            <a:r>
              <a:rPr lang="en-US" sz="2800" spc="61">
                <a:solidFill>
                  <a:srgbClr val="000000"/>
                </a:solidFill>
                <a:latin typeface="Dumondi Condensed"/>
              </a:rPr>
              <a:t>WATCH: Sen. Mitch McConnell on tax reform</a:t>
            </a:r>
          </a:p>
          <a:p>
            <a:pPr algn="r">
              <a:lnSpc>
                <a:spcPts val="3192"/>
              </a:lnSpc>
            </a:pPr>
          </a:p>
        </p:txBody>
      </p:sp>
      <p:grpSp>
        <p:nvGrpSpPr>
          <p:cNvPr name="Group 22" id="22"/>
          <p:cNvGrpSpPr/>
          <p:nvPr/>
        </p:nvGrpSpPr>
        <p:grpSpPr>
          <a:xfrm rot="0">
            <a:off x="0" y="0"/>
            <a:ext cx="18288000" cy="497622"/>
            <a:chOff x="0" y="0"/>
            <a:chExt cx="4816593" cy="131061"/>
          </a:xfrm>
        </p:grpSpPr>
        <p:sp>
          <p:nvSpPr>
            <p:cNvPr name="Freeform 23" id="23"/>
            <p:cNvSpPr/>
            <p:nvPr/>
          </p:nvSpPr>
          <p:spPr>
            <a:xfrm flipH="false" flipV="false" rot="0">
              <a:off x="0" y="0"/>
              <a:ext cx="4816592" cy="131061"/>
            </a:xfrm>
            <a:custGeom>
              <a:avLst/>
              <a:gdLst/>
              <a:ahLst/>
              <a:cxnLst/>
              <a:rect r="r" b="b" t="t" l="l"/>
              <a:pathLst>
                <a:path h="131061" w="4816592">
                  <a:moveTo>
                    <a:pt x="0" y="0"/>
                  </a:moveTo>
                  <a:lnTo>
                    <a:pt x="4816592" y="0"/>
                  </a:lnTo>
                  <a:lnTo>
                    <a:pt x="4816592" y="131061"/>
                  </a:lnTo>
                  <a:lnTo>
                    <a:pt x="0" y="131061"/>
                  </a:lnTo>
                  <a:close/>
                </a:path>
              </a:pathLst>
            </a:custGeom>
            <a:solidFill>
              <a:srgbClr val="F5C853"/>
            </a:solidFill>
          </p:spPr>
        </p:sp>
        <p:sp>
          <p:nvSpPr>
            <p:cNvPr name="TextBox 24" id="24"/>
            <p:cNvSpPr txBox="true"/>
            <p:nvPr/>
          </p:nvSpPr>
          <p:spPr>
            <a:xfrm>
              <a:off x="0" y="-38100"/>
              <a:ext cx="4816593" cy="169161"/>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grpSp>
        <p:nvGrpSpPr>
          <p:cNvPr name="Group 2" id="2"/>
          <p:cNvGrpSpPr/>
          <p:nvPr/>
        </p:nvGrpSpPr>
        <p:grpSpPr>
          <a:xfrm rot="0">
            <a:off x="0" y="9789378"/>
            <a:ext cx="18288000" cy="497622"/>
            <a:chOff x="0" y="0"/>
            <a:chExt cx="4816593" cy="131061"/>
          </a:xfrm>
        </p:grpSpPr>
        <p:sp>
          <p:nvSpPr>
            <p:cNvPr name="Freeform 3" id="3"/>
            <p:cNvSpPr/>
            <p:nvPr/>
          </p:nvSpPr>
          <p:spPr>
            <a:xfrm flipH="false" flipV="false" rot="0">
              <a:off x="0" y="0"/>
              <a:ext cx="4816592" cy="131061"/>
            </a:xfrm>
            <a:custGeom>
              <a:avLst/>
              <a:gdLst/>
              <a:ahLst/>
              <a:cxnLst/>
              <a:rect r="r" b="b" t="t" l="l"/>
              <a:pathLst>
                <a:path h="131061" w="4816592">
                  <a:moveTo>
                    <a:pt x="0" y="0"/>
                  </a:moveTo>
                  <a:lnTo>
                    <a:pt x="4816592" y="0"/>
                  </a:lnTo>
                  <a:lnTo>
                    <a:pt x="4816592" y="131061"/>
                  </a:lnTo>
                  <a:lnTo>
                    <a:pt x="0" y="131061"/>
                  </a:lnTo>
                  <a:close/>
                </a:path>
              </a:pathLst>
            </a:custGeom>
            <a:solidFill>
              <a:srgbClr val="7E58F0"/>
            </a:solidFill>
          </p:spPr>
        </p:sp>
        <p:sp>
          <p:nvSpPr>
            <p:cNvPr name="TextBox 4" id="4"/>
            <p:cNvSpPr txBox="true"/>
            <p:nvPr/>
          </p:nvSpPr>
          <p:spPr>
            <a:xfrm>
              <a:off x="0" y="-38100"/>
              <a:ext cx="4816593" cy="169161"/>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stretch>
            <a:fillRect/>
          </a:stretch>
        </p:blipFill>
        <p:spPr>
          <a:xfrm rot="0">
            <a:off x="-504296" y="649055"/>
            <a:ext cx="10127392" cy="9369612"/>
          </a:xfrm>
          <a:prstGeom prst="rect">
            <a:avLst/>
          </a:prstGeom>
        </p:spPr>
      </p:pic>
      <p:sp>
        <p:nvSpPr>
          <p:cNvPr name="TextBox 6" id="6"/>
          <p:cNvSpPr txBox="true"/>
          <p:nvPr/>
        </p:nvSpPr>
        <p:spPr>
          <a:xfrm rot="0">
            <a:off x="9523455" y="3562210"/>
            <a:ext cx="8002081" cy="3981450"/>
          </a:xfrm>
          <a:prstGeom prst="rect">
            <a:avLst/>
          </a:prstGeom>
        </p:spPr>
        <p:txBody>
          <a:bodyPr anchor="t" rtlCol="false" tIns="0" lIns="0" bIns="0" rIns="0">
            <a:spAutoFit/>
          </a:bodyPr>
          <a:lstStyle/>
          <a:p>
            <a:pPr marL="647700" indent="-323850" lvl="1">
              <a:lnSpc>
                <a:spcPts val="3900"/>
              </a:lnSpc>
              <a:buFont typeface="Arial"/>
              <a:buChar char="•"/>
            </a:pPr>
            <a:r>
              <a:rPr lang="en-US" sz="3000" spc="-60">
                <a:solidFill>
                  <a:srgbClr val="13193D"/>
                </a:solidFill>
                <a:latin typeface="Poppins"/>
              </a:rPr>
              <a:t>YouTubers are more inclined to upload  videos on Friday at 16.3%</a:t>
            </a:r>
          </a:p>
          <a:p>
            <a:pPr marL="647700" indent="-323850" lvl="1">
              <a:lnSpc>
                <a:spcPts val="3900"/>
              </a:lnSpc>
              <a:buFont typeface="Arial"/>
              <a:buChar char="•"/>
            </a:pPr>
            <a:r>
              <a:rPr lang="en-US" sz="3000" spc="-60">
                <a:solidFill>
                  <a:srgbClr val="13193D"/>
                </a:solidFill>
                <a:latin typeface="Poppins"/>
              </a:rPr>
              <a:t>Sunday experiences the least popularity for uploading YouTube videos.</a:t>
            </a:r>
          </a:p>
          <a:p>
            <a:pPr marL="647700" indent="-323850" lvl="1">
              <a:lnSpc>
                <a:spcPts val="3900"/>
              </a:lnSpc>
              <a:buFont typeface="Arial"/>
              <a:buChar char="•"/>
            </a:pPr>
            <a:r>
              <a:rPr lang="en-US" sz="3000" spc="-60">
                <a:solidFill>
                  <a:srgbClr val="13193D"/>
                </a:solidFill>
                <a:latin typeface="Poppins"/>
              </a:rPr>
              <a:t>The publishing rates on Monday, Tuesday, and Wednesday are approximately similar.</a:t>
            </a:r>
          </a:p>
          <a:p>
            <a:pPr marL="0" indent="0" lvl="0">
              <a:lnSpc>
                <a:spcPts val="3900"/>
              </a:lnSpc>
            </a:pPr>
          </a:p>
        </p:txBody>
      </p:sp>
      <p:sp>
        <p:nvSpPr>
          <p:cNvPr name="TextBox 7" id="7"/>
          <p:cNvSpPr txBox="true"/>
          <p:nvPr/>
        </p:nvSpPr>
        <p:spPr>
          <a:xfrm rot="0">
            <a:off x="9523455" y="1028700"/>
            <a:ext cx="8002081" cy="1057275"/>
          </a:xfrm>
          <a:prstGeom prst="rect">
            <a:avLst/>
          </a:prstGeom>
        </p:spPr>
        <p:txBody>
          <a:bodyPr anchor="t" rtlCol="false" tIns="0" lIns="0" bIns="0" rIns="0">
            <a:spAutoFit/>
          </a:bodyPr>
          <a:lstStyle/>
          <a:p>
            <a:pPr marL="0" indent="0" lvl="0">
              <a:lnSpc>
                <a:spcPts val="8399"/>
              </a:lnSpc>
              <a:spcBef>
                <a:spcPct val="0"/>
              </a:spcBef>
            </a:pPr>
            <a:r>
              <a:rPr lang="en-US" sz="6999" spc="-132">
                <a:solidFill>
                  <a:srgbClr val="13193D"/>
                </a:solidFill>
                <a:latin typeface="Montserrat Ultra-Bold"/>
              </a:rPr>
              <a:t>Day of Week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80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21083246" cy="10690097"/>
          </a:xfrm>
        </p:grpSpPr>
        <p:sp>
          <p:nvSpPr>
            <p:cNvPr name="Freeform 3" id="3"/>
            <p:cNvSpPr/>
            <p:nvPr/>
          </p:nvSpPr>
          <p:spPr>
            <a:xfrm flipH="false" flipV="false" rot="0">
              <a:off x="31750" y="31750"/>
              <a:ext cx="21019746" cy="10626596"/>
            </a:xfrm>
            <a:custGeom>
              <a:avLst/>
              <a:gdLst/>
              <a:ahLst/>
              <a:cxnLst/>
              <a:rect r="r" b="b" t="t" l="l"/>
              <a:pathLst>
                <a:path h="10626596" w="2101974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sp>
        <p:sp>
          <p:nvSpPr>
            <p:cNvPr name="Freeform 4" id="4"/>
            <p:cNvSpPr/>
            <p:nvPr/>
          </p:nvSpPr>
          <p:spPr>
            <a:xfrm flipH="false" flipV="false" rot="0">
              <a:off x="0" y="0"/>
              <a:ext cx="21083246" cy="10690096"/>
            </a:xfrm>
            <a:custGeom>
              <a:avLst/>
              <a:gdLst/>
              <a:ahLst/>
              <a:cxnLst/>
              <a:rect r="r" b="b" t="t" l="l"/>
              <a:pathLst>
                <a:path h="10690096" w="21083246">
                  <a:moveTo>
                    <a:pt x="20958786" y="59690"/>
                  </a:moveTo>
                  <a:cubicBezTo>
                    <a:pt x="20994346" y="59690"/>
                    <a:pt x="21023556" y="88900"/>
                    <a:pt x="21023556" y="124460"/>
                  </a:cubicBezTo>
                  <a:lnTo>
                    <a:pt x="21023556" y="10565636"/>
                  </a:lnTo>
                  <a:cubicBezTo>
                    <a:pt x="21023556" y="10601196"/>
                    <a:pt x="20994346" y="10630406"/>
                    <a:pt x="20958786" y="10630406"/>
                  </a:cubicBezTo>
                  <a:lnTo>
                    <a:pt x="124460" y="10630406"/>
                  </a:lnTo>
                  <a:cubicBezTo>
                    <a:pt x="88900" y="10630406"/>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sp>
      </p:grpSp>
      <p:grpSp>
        <p:nvGrpSpPr>
          <p:cNvPr name="Group 5" id="5"/>
          <p:cNvGrpSpPr/>
          <p:nvPr/>
        </p:nvGrpSpPr>
        <p:grpSpPr>
          <a:xfrm rot="0">
            <a:off x="15207137" y="1316799"/>
            <a:ext cx="1670088" cy="464416"/>
            <a:chOff x="0" y="0"/>
            <a:chExt cx="2226784" cy="619221"/>
          </a:xfrm>
        </p:grpSpPr>
        <p:grpSp>
          <p:nvGrpSpPr>
            <p:cNvPr name="Group 6" id="6"/>
            <p:cNvGrpSpPr/>
            <p:nvPr/>
          </p:nvGrpSpPr>
          <p:grpSpPr>
            <a:xfrm rot="0">
              <a:off x="0" y="0"/>
              <a:ext cx="619221" cy="6192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04538" y="0"/>
              <a:ext cx="619221" cy="6192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07563" y="0"/>
              <a:ext cx="619221" cy="61922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8443620" y="4256530"/>
            <a:ext cx="7973164" cy="1550293"/>
          </a:xfrm>
          <a:prstGeom prst="rect">
            <a:avLst/>
          </a:prstGeom>
        </p:spPr>
        <p:txBody>
          <a:bodyPr anchor="t" rtlCol="false" tIns="0" lIns="0" bIns="0" rIns="0">
            <a:spAutoFit/>
          </a:bodyPr>
          <a:lstStyle/>
          <a:p>
            <a:pPr algn="r">
              <a:lnSpc>
                <a:spcPts val="11583"/>
              </a:lnSpc>
            </a:pPr>
            <a:r>
              <a:rPr lang="en-US" sz="11700">
                <a:solidFill>
                  <a:srgbClr val="000000"/>
                </a:solidFill>
                <a:latin typeface="Asap Condensed Bold"/>
              </a:rPr>
              <a:t>FEATURE </a:t>
            </a:r>
          </a:p>
        </p:txBody>
      </p:sp>
      <p:sp>
        <p:nvSpPr>
          <p:cNvPr name="TextBox 16" id="16"/>
          <p:cNvSpPr txBox="true"/>
          <p:nvPr/>
        </p:nvSpPr>
        <p:spPr>
          <a:xfrm rot="0">
            <a:off x="9144000" y="5781331"/>
            <a:ext cx="7272784" cy="941831"/>
          </a:xfrm>
          <a:prstGeom prst="rect">
            <a:avLst/>
          </a:prstGeom>
        </p:spPr>
        <p:txBody>
          <a:bodyPr anchor="t" rtlCol="false" tIns="0" lIns="0" bIns="0" rIns="0">
            <a:spAutoFit/>
          </a:bodyPr>
          <a:lstStyle/>
          <a:p>
            <a:pPr algn="r">
              <a:lnSpc>
                <a:spcPts val="7028"/>
              </a:lnSpc>
            </a:pPr>
            <a:r>
              <a:rPr lang="en-US" sz="7099">
                <a:solidFill>
                  <a:srgbClr val="000000"/>
                </a:solidFill>
                <a:latin typeface="Asap Condensed Bold"/>
              </a:rPr>
              <a:t>ENGINEERING</a:t>
            </a:r>
          </a:p>
        </p:txBody>
      </p:sp>
      <p:sp>
        <p:nvSpPr>
          <p:cNvPr name="AutoShape 17" id="17"/>
          <p:cNvSpPr/>
          <p:nvPr/>
        </p:nvSpPr>
        <p:spPr>
          <a:xfrm>
            <a:off x="1028700" y="2005522"/>
            <a:ext cx="16230600" cy="0"/>
          </a:xfrm>
          <a:prstGeom prst="line">
            <a:avLst/>
          </a:prstGeom>
          <a:ln cap="flat" w="47625">
            <a:solidFill>
              <a:srgbClr val="000000"/>
            </a:solidFill>
            <a:prstDash val="solid"/>
            <a:headEnd type="none" len="sm" w="sm"/>
            <a:tailEnd type="none" len="sm" w="sm"/>
          </a:ln>
        </p:spPr>
      </p:sp>
      <p:pic>
        <p:nvPicPr>
          <p:cNvPr name="Picture 18" id="18"/>
          <p:cNvPicPr>
            <a:picLocks noChangeAspect="true"/>
          </p:cNvPicPr>
          <p:nvPr/>
        </p:nvPicPr>
        <p:blipFill>
          <a:blip r:embed="rId2"/>
          <a:srcRect l="0" t="0" r="0" b="0"/>
          <a:stretch>
            <a:fillRect/>
          </a:stretch>
        </p:blipFill>
        <p:spPr>
          <a:xfrm flipH="false" flipV="false" rot="0">
            <a:off x="1759396" y="1316799"/>
            <a:ext cx="7598650" cy="13034180"/>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04505" y="382412"/>
            <a:ext cx="2896113" cy="28961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923378" y="1617613"/>
            <a:ext cx="14441095" cy="7051773"/>
            <a:chOff x="0" y="0"/>
            <a:chExt cx="18758712" cy="9160122"/>
          </a:xfrm>
        </p:grpSpPr>
        <p:sp>
          <p:nvSpPr>
            <p:cNvPr name="Freeform 6" id="6"/>
            <p:cNvSpPr/>
            <p:nvPr/>
          </p:nvSpPr>
          <p:spPr>
            <a:xfrm flipH="false" flipV="false" rot="0">
              <a:off x="31750" y="31750"/>
              <a:ext cx="18695212" cy="9096621"/>
            </a:xfrm>
            <a:custGeom>
              <a:avLst/>
              <a:gdLst/>
              <a:ahLst/>
              <a:cxnLst/>
              <a:rect r="r" b="b" t="t" l="l"/>
              <a:pathLst>
                <a:path h="9096621" w="18695212">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name="Freeform 7" id="7"/>
            <p:cNvSpPr/>
            <p:nvPr/>
          </p:nvSpPr>
          <p:spPr>
            <a:xfrm flipH="false" flipV="false" rot="0">
              <a:off x="0" y="0"/>
              <a:ext cx="18758712" cy="9160121"/>
            </a:xfrm>
            <a:custGeom>
              <a:avLst/>
              <a:gdLst/>
              <a:ahLst/>
              <a:cxnLst/>
              <a:rect r="r" b="b" t="t" l="l"/>
              <a:pathLst>
                <a:path h="9160121" w="18758712">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grpSp>
        <p:nvGrpSpPr>
          <p:cNvPr name="Group 8" id="8"/>
          <p:cNvGrpSpPr/>
          <p:nvPr/>
        </p:nvGrpSpPr>
        <p:grpSpPr>
          <a:xfrm rot="0">
            <a:off x="14588821" y="2015000"/>
            <a:ext cx="1154593" cy="321067"/>
            <a:chOff x="0" y="0"/>
            <a:chExt cx="1539457" cy="428090"/>
          </a:xfrm>
        </p:grpSpPr>
        <p:grpSp>
          <p:nvGrpSpPr>
            <p:cNvPr name="Group 9" id="9"/>
            <p:cNvGrpSpPr/>
            <p:nvPr/>
          </p:nvGrpSpPr>
          <p:grpSpPr>
            <a:xfrm rot="0">
              <a:off x="0" y="0"/>
              <a:ext cx="428090" cy="4280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56206" y="0"/>
              <a:ext cx="428090" cy="42809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111367" y="0"/>
              <a:ext cx="428090" cy="42809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AutoShape 18" id="18"/>
          <p:cNvSpPr/>
          <p:nvPr/>
        </p:nvSpPr>
        <p:spPr>
          <a:xfrm>
            <a:off x="1923418" y="2612293"/>
            <a:ext cx="14441095" cy="23812"/>
          </a:xfrm>
          <a:prstGeom prst="line">
            <a:avLst/>
          </a:prstGeom>
          <a:ln cap="flat" w="47625">
            <a:solidFill>
              <a:srgbClr val="000000"/>
            </a:solidFill>
            <a:prstDash val="solid"/>
            <a:headEnd type="none" len="sm" w="sm"/>
            <a:tailEnd type="none" len="sm" w="sm"/>
          </a:ln>
        </p:spPr>
      </p:sp>
      <p:sp>
        <p:nvSpPr>
          <p:cNvPr name="TextBox 19" id="19"/>
          <p:cNvSpPr txBox="true"/>
          <p:nvPr/>
        </p:nvSpPr>
        <p:spPr>
          <a:xfrm rot="0">
            <a:off x="2965631" y="5324564"/>
            <a:ext cx="3974493" cy="1762125"/>
          </a:xfrm>
          <a:prstGeom prst="rect">
            <a:avLst/>
          </a:prstGeom>
        </p:spPr>
        <p:txBody>
          <a:bodyPr anchor="t" rtlCol="false" tIns="0" lIns="0" bIns="0" rIns="0">
            <a:spAutoFit/>
          </a:bodyPr>
          <a:lstStyle/>
          <a:p>
            <a:pPr>
              <a:lnSpc>
                <a:spcPts val="2849"/>
              </a:lnSpc>
            </a:pPr>
            <a:r>
              <a:rPr lang="en-US" sz="2499" spc="54">
                <a:solidFill>
                  <a:srgbClr val="000000"/>
                </a:solidFill>
                <a:latin typeface="Dumondi Condensed"/>
              </a:rPr>
              <a:t>It encloses the number of tags associated with each video, providing valuable information to the model to find the patterns and relationships between number of tags and views </a:t>
            </a:r>
          </a:p>
        </p:txBody>
      </p:sp>
      <p:sp>
        <p:nvSpPr>
          <p:cNvPr name="TextBox 20" id="20"/>
          <p:cNvSpPr txBox="true"/>
          <p:nvPr/>
        </p:nvSpPr>
        <p:spPr>
          <a:xfrm rot="0">
            <a:off x="2642203" y="3219343"/>
            <a:ext cx="13101211" cy="873125"/>
          </a:xfrm>
          <a:prstGeom prst="rect">
            <a:avLst/>
          </a:prstGeom>
        </p:spPr>
        <p:txBody>
          <a:bodyPr anchor="t" rtlCol="false" tIns="0" lIns="0" bIns="0" rIns="0">
            <a:spAutoFit/>
          </a:bodyPr>
          <a:lstStyle/>
          <a:p>
            <a:pPr algn="ctr">
              <a:lnSpc>
                <a:spcPts val="7000"/>
              </a:lnSpc>
            </a:pPr>
            <a:r>
              <a:rPr lang="en-US" sz="5000" spc="490">
                <a:solidFill>
                  <a:srgbClr val="000000"/>
                </a:solidFill>
                <a:latin typeface="Asap Condensed Bold"/>
              </a:rPr>
              <a:t>DESIGNING</a:t>
            </a:r>
          </a:p>
        </p:txBody>
      </p:sp>
      <p:sp>
        <p:nvSpPr>
          <p:cNvPr name="TextBox 21" id="21"/>
          <p:cNvSpPr txBox="true"/>
          <p:nvPr/>
        </p:nvSpPr>
        <p:spPr>
          <a:xfrm rot="0">
            <a:off x="2413653" y="4506684"/>
            <a:ext cx="4766300" cy="64643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Asap Condensed Bold"/>
              </a:rPr>
              <a:t>Number of tags</a:t>
            </a:r>
          </a:p>
        </p:txBody>
      </p:sp>
      <p:sp>
        <p:nvSpPr>
          <p:cNvPr name="TextBox 22" id="22"/>
          <p:cNvSpPr txBox="true"/>
          <p:nvPr/>
        </p:nvSpPr>
        <p:spPr>
          <a:xfrm rot="0">
            <a:off x="6490744" y="4497070"/>
            <a:ext cx="4766300" cy="64643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Asap Condensed Bold"/>
              </a:rPr>
              <a:t>Description &amp; title</a:t>
            </a:r>
          </a:p>
        </p:txBody>
      </p:sp>
      <p:sp>
        <p:nvSpPr>
          <p:cNvPr name="TextBox 23" id="23"/>
          <p:cNvSpPr txBox="true"/>
          <p:nvPr/>
        </p:nvSpPr>
        <p:spPr>
          <a:xfrm rot="0">
            <a:off x="11809021" y="5324564"/>
            <a:ext cx="3974493" cy="1409700"/>
          </a:xfrm>
          <a:prstGeom prst="rect">
            <a:avLst/>
          </a:prstGeom>
        </p:spPr>
        <p:txBody>
          <a:bodyPr anchor="t" rtlCol="false" tIns="0" lIns="0" bIns="0" rIns="0">
            <a:spAutoFit/>
          </a:bodyPr>
          <a:lstStyle/>
          <a:p>
            <a:pPr>
              <a:lnSpc>
                <a:spcPts val="2849"/>
              </a:lnSpc>
            </a:pPr>
            <a:r>
              <a:rPr lang="en-US" sz="2499" spc="54">
                <a:solidFill>
                  <a:srgbClr val="000000"/>
                </a:solidFill>
                <a:latin typeface="Dumondi Condensed"/>
              </a:rPr>
              <a:t>Derived from the publish time, to examine the potential relationship between views and the day of the week a video is published.</a:t>
            </a:r>
          </a:p>
        </p:txBody>
      </p:sp>
      <p:sp>
        <p:nvSpPr>
          <p:cNvPr name="TextBox 24" id="24"/>
          <p:cNvSpPr txBox="true"/>
          <p:nvPr/>
        </p:nvSpPr>
        <p:spPr>
          <a:xfrm rot="0">
            <a:off x="11257044" y="4506684"/>
            <a:ext cx="4766300" cy="64643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Asap Condensed Bold"/>
              </a:rPr>
              <a:t>Publish Day</a:t>
            </a:r>
          </a:p>
        </p:txBody>
      </p:sp>
      <p:grpSp>
        <p:nvGrpSpPr>
          <p:cNvPr name="Group 25" id="25"/>
          <p:cNvGrpSpPr/>
          <p:nvPr/>
        </p:nvGrpSpPr>
        <p:grpSpPr>
          <a:xfrm rot="0">
            <a:off x="1028700" y="3912925"/>
            <a:ext cx="1023862" cy="1023862"/>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10106257">
            <a:off x="15429887" y="7635812"/>
            <a:ext cx="2067149" cy="2067149"/>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8068"/>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10106257">
            <a:off x="4466603" y="797339"/>
            <a:ext cx="462723" cy="462723"/>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34" id="34"/>
          <p:cNvSpPr/>
          <p:nvPr/>
        </p:nvSpPr>
        <p:spPr>
          <a:xfrm flipH="false" flipV="false" rot="0">
            <a:off x="341851" y="1117794"/>
            <a:ext cx="2969903" cy="1857539"/>
          </a:xfrm>
          <a:custGeom>
            <a:avLst/>
            <a:gdLst/>
            <a:ahLst/>
            <a:cxnLst/>
            <a:rect r="r" b="b" t="t" l="l"/>
            <a:pathLst>
              <a:path h="1857539" w="2969903">
                <a:moveTo>
                  <a:pt x="0" y="0"/>
                </a:moveTo>
                <a:lnTo>
                  <a:pt x="2969903" y="0"/>
                </a:lnTo>
                <a:lnTo>
                  <a:pt x="2969903" y="1857539"/>
                </a:lnTo>
                <a:lnTo>
                  <a:pt x="0" y="18575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5" id="35"/>
          <p:cNvSpPr txBox="true"/>
          <p:nvPr/>
        </p:nvSpPr>
        <p:spPr>
          <a:xfrm rot="0">
            <a:off x="7156679" y="5324564"/>
            <a:ext cx="3974493" cy="2466975"/>
          </a:xfrm>
          <a:prstGeom prst="rect">
            <a:avLst/>
          </a:prstGeom>
        </p:spPr>
        <p:txBody>
          <a:bodyPr anchor="t" rtlCol="false" tIns="0" lIns="0" bIns="0" rIns="0">
            <a:spAutoFit/>
          </a:bodyPr>
          <a:lstStyle/>
          <a:p>
            <a:pPr>
              <a:lnSpc>
                <a:spcPts val="2849"/>
              </a:lnSpc>
            </a:pPr>
            <a:r>
              <a:rPr lang="en-US" sz="2499" spc="54">
                <a:solidFill>
                  <a:srgbClr val="000000"/>
                </a:solidFill>
                <a:latin typeface="Dumondi Condensed"/>
              </a:rPr>
              <a:t>Combined length of description and title to undercover the correlations between video views and the textual length, to predict the number of views based on the length of characters provided by the YouTube regarding their video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AutoShape 2" id="2"/>
          <p:cNvSpPr/>
          <p:nvPr/>
        </p:nvSpPr>
        <p:spPr>
          <a:xfrm rot="0">
            <a:off x="0" y="9871872"/>
            <a:ext cx="18288000" cy="0"/>
          </a:xfrm>
          <a:prstGeom prst="line">
            <a:avLst/>
          </a:prstGeom>
          <a:ln cap="flat" w="57150">
            <a:solidFill>
              <a:srgbClr val="13239D"/>
            </a:solidFill>
            <a:prstDash val="sysDot"/>
            <a:headEnd type="none" len="sm" w="sm"/>
            <a:tailEnd type="none" len="sm" w="sm"/>
          </a:ln>
        </p:spPr>
      </p:sp>
      <p:grpSp>
        <p:nvGrpSpPr>
          <p:cNvPr name="Group 3" id="3"/>
          <p:cNvGrpSpPr/>
          <p:nvPr/>
        </p:nvGrpSpPr>
        <p:grpSpPr>
          <a:xfrm rot="0">
            <a:off x="0" y="0"/>
            <a:ext cx="18288000" cy="497622"/>
            <a:chOff x="0" y="0"/>
            <a:chExt cx="4816593" cy="131061"/>
          </a:xfrm>
        </p:grpSpPr>
        <p:sp>
          <p:nvSpPr>
            <p:cNvPr name="Freeform 4" id="4"/>
            <p:cNvSpPr/>
            <p:nvPr/>
          </p:nvSpPr>
          <p:spPr>
            <a:xfrm flipH="false" flipV="false" rot="0">
              <a:off x="0" y="0"/>
              <a:ext cx="4816592" cy="131061"/>
            </a:xfrm>
            <a:custGeom>
              <a:avLst/>
              <a:gdLst/>
              <a:ahLst/>
              <a:cxnLst/>
              <a:rect r="r" b="b" t="t" l="l"/>
              <a:pathLst>
                <a:path h="131061" w="4816592">
                  <a:moveTo>
                    <a:pt x="0" y="0"/>
                  </a:moveTo>
                  <a:lnTo>
                    <a:pt x="4816592" y="0"/>
                  </a:lnTo>
                  <a:lnTo>
                    <a:pt x="4816592" y="131061"/>
                  </a:lnTo>
                  <a:lnTo>
                    <a:pt x="0" y="131061"/>
                  </a:lnTo>
                  <a:close/>
                </a:path>
              </a:pathLst>
            </a:custGeom>
            <a:solidFill>
              <a:srgbClr val="FF801E"/>
            </a:solidFill>
          </p:spPr>
        </p:sp>
        <p:sp>
          <p:nvSpPr>
            <p:cNvPr name="TextBox 5" id="5"/>
            <p:cNvSpPr txBox="true"/>
            <p:nvPr/>
          </p:nvSpPr>
          <p:spPr>
            <a:xfrm>
              <a:off x="0" y="-38100"/>
              <a:ext cx="4816593" cy="16916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9041879" y="2871164"/>
            <a:ext cx="9246121" cy="6955193"/>
          </a:xfrm>
          <a:custGeom>
            <a:avLst/>
            <a:gdLst/>
            <a:ahLst/>
            <a:cxnLst/>
            <a:rect r="r" b="b" t="t" l="l"/>
            <a:pathLst>
              <a:path h="6955193" w="9246121">
                <a:moveTo>
                  <a:pt x="0" y="0"/>
                </a:moveTo>
                <a:lnTo>
                  <a:pt x="9246121" y="0"/>
                </a:lnTo>
                <a:lnTo>
                  <a:pt x="9246121" y="6955193"/>
                </a:lnTo>
                <a:lnTo>
                  <a:pt x="0" y="6955193"/>
                </a:lnTo>
                <a:lnTo>
                  <a:pt x="0" y="0"/>
                </a:lnTo>
                <a:close/>
              </a:path>
            </a:pathLst>
          </a:custGeom>
          <a:blipFill>
            <a:blip r:embed="rId2"/>
            <a:stretch>
              <a:fillRect l="0" t="0" r="0" b="0"/>
            </a:stretch>
          </a:blipFill>
        </p:spPr>
      </p:sp>
      <p:sp>
        <p:nvSpPr>
          <p:cNvPr name="TextBox 7" id="7"/>
          <p:cNvSpPr txBox="true"/>
          <p:nvPr/>
        </p:nvSpPr>
        <p:spPr>
          <a:xfrm rot="0">
            <a:off x="542420" y="632343"/>
            <a:ext cx="16089476" cy="1057275"/>
          </a:xfrm>
          <a:prstGeom prst="rect">
            <a:avLst/>
          </a:prstGeom>
        </p:spPr>
        <p:txBody>
          <a:bodyPr anchor="t" rtlCol="false" tIns="0" lIns="0" bIns="0" rIns="0">
            <a:spAutoFit/>
          </a:bodyPr>
          <a:lstStyle/>
          <a:p>
            <a:pPr marL="0" indent="0" lvl="0">
              <a:lnSpc>
                <a:spcPts val="8399"/>
              </a:lnSpc>
              <a:spcBef>
                <a:spcPct val="0"/>
              </a:spcBef>
            </a:pPr>
            <a:r>
              <a:rPr lang="en-US" sz="6999" spc="-132">
                <a:solidFill>
                  <a:srgbClr val="13193D"/>
                </a:solidFill>
                <a:latin typeface="Montserrat Ultra-Bold"/>
              </a:rPr>
              <a:t>Principle Component Analysis</a:t>
            </a:r>
          </a:p>
        </p:txBody>
      </p:sp>
      <p:sp>
        <p:nvSpPr>
          <p:cNvPr name="TextBox 8" id="8"/>
          <p:cNvSpPr txBox="true"/>
          <p:nvPr/>
        </p:nvSpPr>
        <p:spPr>
          <a:xfrm rot="0">
            <a:off x="780752" y="2814014"/>
            <a:ext cx="6952371" cy="3981450"/>
          </a:xfrm>
          <a:prstGeom prst="rect">
            <a:avLst/>
          </a:prstGeom>
        </p:spPr>
        <p:txBody>
          <a:bodyPr anchor="t" rtlCol="false" tIns="0" lIns="0" bIns="0" rIns="0">
            <a:spAutoFit/>
          </a:bodyPr>
          <a:lstStyle/>
          <a:p>
            <a:pPr marL="647700" indent="-323850" lvl="1">
              <a:lnSpc>
                <a:spcPts val="3900"/>
              </a:lnSpc>
              <a:buFont typeface="Arial"/>
              <a:buChar char="•"/>
            </a:pPr>
            <a:r>
              <a:rPr lang="en-US" sz="3000" spc="-60">
                <a:solidFill>
                  <a:srgbClr val="13193D"/>
                </a:solidFill>
                <a:latin typeface="Poppins"/>
              </a:rPr>
              <a:t>Reduce the dimension of the dataset by preserving the relevant column</a:t>
            </a:r>
          </a:p>
          <a:p>
            <a:pPr marL="647700" indent="-323850" lvl="1">
              <a:lnSpc>
                <a:spcPts val="3900"/>
              </a:lnSpc>
              <a:buFont typeface="Arial"/>
              <a:buChar char="•"/>
            </a:pPr>
            <a:r>
              <a:rPr lang="en-US" sz="3000" spc="-60">
                <a:solidFill>
                  <a:srgbClr val="13193D"/>
                </a:solidFill>
                <a:latin typeface="Poppins"/>
              </a:rPr>
              <a:t>Aids in removing curse of dimensionality</a:t>
            </a:r>
          </a:p>
          <a:p>
            <a:pPr>
              <a:lnSpc>
                <a:spcPts val="3900"/>
              </a:lnSpc>
            </a:pPr>
          </a:p>
          <a:p>
            <a:pPr>
              <a:lnSpc>
                <a:spcPts val="3900"/>
              </a:lnSpc>
            </a:pPr>
          </a:p>
          <a:p>
            <a:pPr marL="0" indent="0" lvl="0">
              <a:lnSpc>
                <a:spcPts val="390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80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21083246" cy="10690097"/>
          </a:xfrm>
        </p:grpSpPr>
        <p:sp>
          <p:nvSpPr>
            <p:cNvPr name="Freeform 3" id="3"/>
            <p:cNvSpPr/>
            <p:nvPr/>
          </p:nvSpPr>
          <p:spPr>
            <a:xfrm flipH="false" flipV="false" rot="0">
              <a:off x="31750" y="31750"/>
              <a:ext cx="21019746" cy="10626596"/>
            </a:xfrm>
            <a:custGeom>
              <a:avLst/>
              <a:gdLst/>
              <a:ahLst/>
              <a:cxnLst/>
              <a:rect r="r" b="b" t="t" l="l"/>
              <a:pathLst>
                <a:path h="10626596" w="2101974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sp>
        <p:sp>
          <p:nvSpPr>
            <p:cNvPr name="Freeform 4" id="4"/>
            <p:cNvSpPr/>
            <p:nvPr/>
          </p:nvSpPr>
          <p:spPr>
            <a:xfrm flipH="false" flipV="false" rot="0">
              <a:off x="0" y="0"/>
              <a:ext cx="21083246" cy="10690096"/>
            </a:xfrm>
            <a:custGeom>
              <a:avLst/>
              <a:gdLst/>
              <a:ahLst/>
              <a:cxnLst/>
              <a:rect r="r" b="b" t="t" l="l"/>
              <a:pathLst>
                <a:path h="10690096" w="21083246">
                  <a:moveTo>
                    <a:pt x="20958786" y="59690"/>
                  </a:moveTo>
                  <a:cubicBezTo>
                    <a:pt x="20994346" y="59690"/>
                    <a:pt x="21023556" y="88900"/>
                    <a:pt x="21023556" y="124460"/>
                  </a:cubicBezTo>
                  <a:lnTo>
                    <a:pt x="21023556" y="10565636"/>
                  </a:lnTo>
                  <a:cubicBezTo>
                    <a:pt x="21023556" y="10601196"/>
                    <a:pt x="20994346" y="10630406"/>
                    <a:pt x="20958786" y="10630406"/>
                  </a:cubicBezTo>
                  <a:lnTo>
                    <a:pt x="124460" y="10630406"/>
                  </a:lnTo>
                  <a:cubicBezTo>
                    <a:pt x="88900" y="10630406"/>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sp>
      </p:grpSp>
      <p:grpSp>
        <p:nvGrpSpPr>
          <p:cNvPr name="Group 5" id="5"/>
          <p:cNvGrpSpPr/>
          <p:nvPr/>
        </p:nvGrpSpPr>
        <p:grpSpPr>
          <a:xfrm rot="0">
            <a:off x="15207137" y="1316799"/>
            <a:ext cx="1670088" cy="464416"/>
            <a:chOff x="0" y="0"/>
            <a:chExt cx="2226784" cy="619221"/>
          </a:xfrm>
        </p:grpSpPr>
        <p:grpSp>
          <p:nvGrpSpPr>
            <p:cNvPr name="Group 6" id="6"/>
            <p:cNvGrpSpPr/>
            <p:nvPr/>
          </p:nvGrpSpPr>
          <p:grpSpPr>
            <a:xfrm rot="0">
              <a:off x="0" y="0"/>
              <a:ext cx="619221" cy="6192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04538" y="0"/>
              <a:ext cx="619221" cy="6192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07563" y="0"/>
              <a:ext cx="619221" cy="61922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8443620" y="4256530"/>
            <a:ext cx="7973164" cy="1550293"/>
          </a:xfrm>
          <a:prstGeom prst="rect">
            <a:avLst/>
          </a:prstGeom>
        </p:spPr>
        <p:txBody>
          <a:bodyPr anchor="t" rtlCol="false" tIns="0" lIns="0" bIns="0" rIns="0">
            <a:spAutoFit/>
          </a:bodyPr>
          <a:lstStyle/>
          <a:p>
            <a:pPr algn="r">
              <a:lnSpc>
                <a:spcPts val="11583"/>
              </a:lnSpc>
            </a:pPr>
            <a:r>
              <a:rPr lang="en-US" sz="11700">
                <a:solidFill>
                  <a:srgbClr val="000000"/>
                </a:solidFill>
                <a:latin typeface="Asap Condensed Bold"/>
              </a:rPr>
              <a:t>MODEL  </a:t>
            </a:r>
          </a:p>
        </p:txBody>
      </p:sp>
      <p:sp>
        <p:nvSpPr>
          <p:cNvPr name="TextBox 16" id="16"/>
          <p:cNvSpPr txBox="true"/>
          <p:nvPr/>
        </p:nvSpPr>
        <p:spPr>
          <a:xfrm rot="0">
            <a:off x="9144000" y="5781331"/>
            <a:ext cx="7272784" cy="941831"/>
          </a:xfrm>
          <a:prstGeom prst="rect">
            <a:avLst/>
          </a:prstGeom>
        </p:spPr>
        <p:txBody>
          <a:bodyPr anchor="t" rtlCol="false" tIns="0" lIns="0" bIns="0" rIns="0">
            <a:spAutoFit/>
          </a:bodyPr>
          <a:lstStyle/>
          <a:p>
            <a:pPr algn="r">
              <a:lnSpc>
                <a:spcPts val="7028"/>
              </a:lnSpc>
            </a:pPr>
            <a:r>
              <a:rPr lang="en-US" sz="7099">
                <a:solidFill>
                  <a:srgbClr val="000000"/>
                </a:solidFill>
                <a:latin typeface="Asap Condensed Bold"/>
              </a:rPr>
              <a:t>TRAINING</a:t>
            </a:r>
          </a:p>
        </p:txBody>
      </p:sp>
      <p:sp>
        <p:nvSpPr>
          <p:cNvPr name="AutoShape 17" id="17"/>
          <p:cNvSpPr/>
          <p:nvPr/>
        </p:nvSpPr>
        <p:spPr>
          <a:xfrm>
            <a:off x="1028700" y="2005522"/>
            <a:ext cx="16230600" cy="0"/>
          </a:xfrm>
          <a:prstGeom prst="line">
            <a:avLst/>
          </a:prstGeom>
          <a:ln cap="flat" w="47625">
            <a:solidFill>
              <a:srgbClr val="000000"/>
            </a:solidFill>
            <a:prstDash val="solid"/>
            <a:headEnd type="none" len="sm" w="sm"/>
            <a:tailEnd type="none" len="sm" w="sm"/>
          </a:ln>
        </p:spPr>
      </p:sp>
      <p:pic>
        <p:nvPicPr>
          <p:cNvPr name="Picture 18" id="18"/>
          <p:cNvPicPr>
            <a:picLocks noChangeAspect="true"/>
          </p:cNvPicPr>
          <p:nvPr/>
        </p:nvPicPr>
        <p:blipFill>
          <a:blip r:embed="rId2"/>
          <a:srcRect l="0" t="0" r="0" b="0"/>
          <a:stretch>
            <a:fillRect/>
          </a:stretch>
        </p:blipFill>
        <p:spPr>
          <a:xfrm flipH="false" flipV="false" rot="0">
            <a:off x="1028700" y="3185214"/>
            <a:ext cx="8688601" cy="7075896"/>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7F4E6"/>
        </a:solidFill>
      </p:bgPr>
    </p:bg>
    <p:spTree>
      <p:nvGrpSpPr>
        <p:cNvPr id="1" name=""/>
        <p:cNvGrpSpPr/>
        <p:nvPr/>
      </p:nvGrpSpPr>
      <p:grpSpPr>
        <a:xfrm>
          <a:off x="0" y="0"/>
          <a:ext cx="0" cy="0"/>
          <a:chOff x="0" y="0"/>
          <a:chExt cx="0" cy="0"/>
        </a:xfrm>
      </p:grpSpPr>
      <p:grpSp>
        <p:nvGrpSpPr>
          <p:cNvPr name="Group 2" id="2"/>
          <p:cNvGrpSpPr/>
          <p:nvPr/>
        </p:nvGrpSpPr>
        <p:grpSpPr>
          <a:xfrm rot="0">
            <a:off x="357807" y="357807"/>
            <a:ext cx="17572386" cy="9571386"/>
            <a:chOff x="0" y="0"/>
            <a:chExt cx="134497595" cy="73258600"/>
          </a:xfrm>
        </p:grpSpPr>
        <p:sp>
          <p:nvSpPr>
            <p:cNvPr name="Freeform 3" id="3"/>
            <p:cNvSpPr/>
            <p:nvPr/>
          </p:nvSpPr>
          <p:spPr>
            <a:xfrm flipH="false" flipV="false" rot="0">
              <a:off x="72390" y="72390"/>
              <a:ext cx="134352819" cy="73113822"/>
            </a:xfrm>
            <a:custGeom>
              <a:avLst/>
              <a:gdLst/>
              <a:ahLst/>
              <a:cxnLst/>
              <a:rect r="r" b="b" t="t" l="l"/>
              <a:pathLst>
                <a:path h="73113822" w="134352819">
                  <a:moveTo>
                    <a:pt x="0" y="0"/>
                  </a:moveTo>
                  <a:lnTo>
                    <a:pt x="134352819" y="0"/>
                  </a:lnTo>
                  <a:lnTo>
                    <a:pt x="134352819" y="73113822"/>
                  </a:lnTo>
                  <a:lnTo>
                    <a:pt x="0" y="73113822"/>
                  </a:lnTo>
                  <a:lnTo>
                    <a:pt x="0" y="0"/>
                  </a:lnTo>
                  <a:close/>
                </a:path>
              </a:pathLst>
            </a:custGeom>
            <a:solidFill>
              <a:srgbClr val="CEE1CC"/>
            </a:solidFill>
          </p:spPr>
        </p:sp>
        <p:sp>
          <p:nvSpPr>
            <p:cNvPr name="Freeform 4" id="4"/>
            <p:cNvSpPr/>
            <p:nvPr/>
          </p:nvSpPr>
          <p:spPr>
            <a:xfrm flipH="false" flipV="false" rot="0">
              <a:off x="0" y="0"/>
              <a:ext cx="134497601" cy="73258598"/>
            </a:xfrm>
            <a:custGeom>
              <a:avLst/>
              <a:gdLst/>
              <a:ahLst/>
              <a:cxnLst/>
              <a:rect r="r" b="b" t="t" l="l"/>
              <a:pathLst>
                <a:path h="73258598" w="134497601">
                  <a:moveTo>
                    <a:pt x="134352816" y="73113819"/>
                  </a:moveTo>
                  <a:lnTo>
                    <a:pt x="134497601" y="73113819"/>
                  </a:lnTo>
                  <a:lnTo>
                    <a:pt x="134497601" y="73258598"/>
                  </a:lnTo>
                  <a:lnTo>
                    <a:pt x="134352816" y="73258598"/>
                  </a:lnTo>
                  <a:lnTo>
                    <a:pt x="134352816" y="73113819"/>
                  </a:lnTo>
                  <a:close/>
                  <a:moveTo>
                    <a:pt x="0" y="144780"/>
                  </a:moveTo>
                  <a:lnTo>
                    <a:pt x="144780" y="144780"/>
                  </a:lnTo>
                  <a:lnTo>
                    <a:pt x="144780" y="73113819"/>
                  </a:lnTo>
                  <a:lnTo>
                    <a:pt x="0" y="73113819"/>
                  </a:lnTo>
                  <a:lnTo>
                    <a:pt x="0" y="144780"/>
                  </a:lnTo>
                  <a:close/>
                  <a:moveTo>
                    <a:pt x="0" y="73113819"/>
                  </a:moveTo>
                  <a:lnTo>
                    <a:pt x="144780" y="73113819"/>
                  </a:lnTo>
                  <a:lnTo>
                    <a:pt x="144780" y="73258598"/>
                  </a:lnTo>
                  <a:lnTo>
                    <a:pt x="0" y="73258598"/>
                  </a:lnTo>
                  <a:lnTo>
                    <a:pt x="0" y="73113819"/>
                  </a:lnTo>
                  <a:close/>
                  <a:moveTo>
                    <a:pt x="134352816" y="144780"/>
                  </a:moveTo>
                  <a:lnTo>
                    <a:pt x="134497601" y="144780"/>
                  </a:lnTo>
                  <a:lnTo>
                    <a:pt x="134497601" y="73113819"/>
                  </a:lnTo>
                  <a:lnTo>
                    <a:pt x="134352816" y="73113819"/>
                  </a:lnTo>
                  <a:lnTo>
                    <a:pt x="134352816" y="144780"/>
                  </a:lnTo>
                  <a:close/>
                  <a:moveTo>
                    <a:pt x="144780" y="73113819"/>
                  </a:moveTo>
                  <a:lnTo>
                    <a:pt x="134352816" y="73113819"/>
                  </a:lnTo>
                  <a:lnTo>
                    <a:pt x="134352816" y="73258598"/>
                  </a:lnTo>
                  <a:lnTo>
                    <a:pt x="144780" y="73258598"/>
                  </a:lnTo>
                  <a:lnTo>
                    <a:pt x="144780" y="73113819"/>
                  </a:lnTo>
                  <a:close/>
                  <a:moveTo>
                    <a:pt x="134352816" y="0"/>
                  </a:moveTo>
                  <a:lnTo>
                    <a:pt x="134497601" y="0"/>
                  </a:lnTo>
                  <a:lnTo>
                    <a:pt x="134497601" y="144780"/>
                  </a:lnTo>
                  <a:lnTo>
                    <a:pt x="134352816" y="144780"/>
                  </a:lnTo>
                  <a:lnTo>
                    <a:pt x="134352816" y="0"/>
                  </a:lnTo>
                  <a:close/>
                  <a:moveTo>
                    <a:pt x="0" y="0"/>
                  </a:moveTo>
                  <a:lnTo>
                    <a:pt x="144780" y="0"/>
                  </a:lnTo>
                  <a:lnTo>
                    <a:pt x="144780" y="144780"/>
                  </a:lnTo>
                  <a:lnTo>
                    <a:pt x="0" y="144780"/>
                  </a:lnTo>
                  <a:lnTo>
                    <a:pt x="0" y="0"/>
                  </a:lnTo>
                  <a:close/>
                  <a:moveTo>
                    <a:pt x="144780" y="0"/>
                  </a:moveTo>
                  <a:lnTo>
                    <a:pt x="134352816" y="0"/>
                  </a:lnTo>
                  <a:lnTo>
                    <a:pt x="134352816" y="144780"/>
                  </a:lnTo>
                  <a:lnTo>
                    <a:pt x="144780" y="144780"/>
                  </a:lnTo>
                  <a:lnTo>
                    <a:pt x="144780" y="0"/>
                  </a:lnTo>
                  <a:close/>
                </a:path>
              </a:pathLst>
            </a:custGeom>
            <a:solidFill>
              <a:srgbClr val="50745F"/>
            </a:solidFill>
          </p:spPr>
        </p:sp>
      </p:grpSp>
      <p:sp>
        <p:nvSpPr>
          <p:cNvPr name="Freeform 5" id="5"/>
          <p:cNvSpPr/>
          <p:nvPr/>
        </p:nvSpPr>
        <p:spPr>
          <a:xfrm flipH="false" flipV="false" rot="0">
            <a:off x="7963382" y="4639593"/>
            <a:ext cx="2361235" cy="2335476"/>
          </a:xfrm>
          <a:custGeom>
            <a:avLst/>
            <a:gdLst/>
            <a:ahLst/>
            <a:cxnLst/>
            <a:rect r="r" b="b" t="t" l="l"/>
            <a:pathLst>
              <a:path h="2335476" w="2361235">
                <a:moveTo>
                  <a:pt x="0" y="0"/>
                </a:moveTo>
                <a:lnTo>
                  <a:pt x="2361236" y="0"/>
                </a:lnTo>
                <a:lnTo>
                  <a:pt x="2361236" y="2335476"/>
                </a:lnTo>
                <a:lnTo>
                  <a:pt x="0" y="2335476"/>
                </a:lnTo>
                <a:lnTo>
                  <a:pt x="0" y="0"/>
                </a:lnTo>
                <a:close/>
              </a:path>
            </a:pathLst>
          </a:custGeom>
          <a:blipFill>
            <a:blip r:embed="rId3">
              <a:extLst>
                <a:ext uri="{96DAC541-7B7A-43D3-8B79-37D633B846F1}">
                  <asvg:svgBlip xmlns:asvg="http://schemas.microsoft.com/office/drawing/2016/SVG/main" r:embed="rId4"/>
                </a:ext>
              </a:extLst>
            </a:blip>
            <a:stretch>
              <a:fillRect l="0" t="0" r="-2156" b="-2156"/>
            </a:stretch>
          </a:blipFill>
        </p:spPr>
      </p:sp>
      <p:sp>
        <p:nvSpPr>
          <p:cNvPr name="Freeform 6" id="6"/>
          <p:cNvSpPr/>
          <p:nvPr/>
        </p:nvSpPr>
        <p:spPr>
          <a:xfrm flipH="false" flipV="false" rot="0">
            <a:off x="10324618" y="6506394"/>
            <a:ext cx="2361235" cy="3202595"/>
          </a:xfrm>
          <a:custGeom>
            <a:avLst/>
            <a:gdLst/>
            <a:ahLst/>
            <a:cxnLst/>
            <a:rect r="r" b="b" t="t" l="l"/>
            <a:pathLst>
              <a:path h="3202595" w="2361235">
                <a:moveTo>
                  <a:pt x="0" y="0"/>
                </a:moveTo>
                <a:lnTo>
                  <a:pt x="2361235" y="0"/>
                </a:lnTo>
                <a:lnTo>
                  <a:pt x="2361235" y="3202595"/>
                </a:lnTo>
                <a:lnTo>
                  <a:pt x="0" y="32025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8525312" y="3029208"/>
            <a:ext cx="1237376" cy="1814819"/>
          </a:xfrm>
          <a:custGeom>
            <a:avLst/>
            <a:gdLst/>
            <a:ahLst/>
            <a:cxnLst/>
            <a:rect r="r" b="b" t="t" l="l"/>
            <a:pathLst>
              <a:path h="1814819" w="1237376">
                <a:moveTo>
                  <a:pt x="0" y="0"/>
                </a:moveTo>
                <a:lnTo>
                  <a:pt x="1237376" y="0"/>
                </a:lnTo>
                <a:lnTo>
                  <a:pt x="1237376" y="1814819"/>
                </a:lnTo>
                <a:lnTo>
                  <a:pt x="0" y="18148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8305573" y="2012382"/>
            <a:ext cx="1648280" cy="1236969"/>
          </a:xfrm>
          <a:custGeom>
            <a:avLst/>
            <a:gdLst/>
            <a:ahLst/>
            <a:cxnLst/>
            <a:rect r="r" b="b" t="t" l="l"/>
            <a:pathLst>
              <a:path h="1236969" w="1648280">
                <a:moveTo>
                  <a:pt x="0" y="0"/>
                </a:moveTo>
                <a:lnTo>
                  <a:pt x="1648279" y="0"/>
                </a:lnTo>
                <a:lnTo>
                  <a:pt x="1648279" y="1236969"/>
                </a:lnTo>
                <a:lnTo>
                  <a:pt x="0" y="1236969"/>
                </a:lnTo>
                <a:lnTo>
                  <a:pt x="0" y="0"/>
                </a:lnTo>
                <a:close/>
              </a:path>
            </a:pathLst>
          </a:custGeom>
          <a:blipFill>
            <a:blip r:embed="rId9">
              <a:extLst>
                <a:ext uri="{96DAC541-7B7A-43D3-8B79-37D633B846F1}">
                  <asvg:svgBlip xmlns:asvg="http://schemas.microsoft.com/office/drawing/2016/SVG/main" r:embed="rId10"/>
                </a:ext>
              </a:extLst>
            </a:blip>
            <a:stretch>
              <a:fillRect l="0" t="-97011" r="0" b="0"/>
            </a:stretch>
          </a:blipFill>
        </p:spPr>
      </p:sp>
      <p:sp>
        <p:nvSpPr>
          <p:cNvPr name="Freeform 9" id="9"/>
          <p:cNvSpPr/>
          <p:nvPr/>
        </p:nvSpPr>
        <p:spPr>
          <a:xfrm flipH="false" flipV="false" rot="0">
            <a:off x="1403753" y="3561511"/>
            <a:ext cx="2334489" cy="2944883"/>
          </a:xfrm>
          <a:custGeom>
            <a:avLst/>
            <a:gdLst/>
            <a:ahLst/>
            <a:cxnLst/>
            <a:rect r="r" b="b" t="t" l="l"/>
            <a:pathLst>
              <a:path h="2944883" w="2334489">
                <a:moveTo>
                  <a:pt x="0" y="0"/>
                </a:moveTo>
                <a:lnTo>
                  <a:pt x="2334489" y="0"/>
                </a:lnTo>
                <a:lnTo>
                  <a:pt x="2334489" y="2944883"/>
                </a:lnTo>
                <a:lnTo>
                  <a:pt x="0" y="294488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AutoShape 10" id="10"/>
          <p:cNvSpPr/>
          <p:nvPr/>
        </p:nvSpPr>
        <p:spPr>
          <a:xfrm flipV="true">
            <a:off x="3735482" y="2630867"/>
            <a:ext cx="4570091" cy="2154966"/>
          </a:xfrm>
          <a:prstGeom prst="line">
            <a:avLst/>
          </a:prstGeom>
          <a:ln cap="flat" w="38100">
            <a:solidFill>
              <a:srgbClr val="000000"/>
            </a:solidFill>
            <a:prstDash val="solid"/>
            <a:headEnd type="none" len="sm" w="sm"/>
            <a:tailEnd type="triangle" len="med" w="lg"/>
          </a:ln>
        </p:spPr>
      </p:sp>
      <p:sp>
        <p:nvSpPr>
          <p:cNvPr name="AutoShape 11" id="11"/>
          <p:cNvSpPr/>
          <p:nvPr/>
        </p:nvSpPr>
        <p:spPr>
          <a:xfrm flipV="true">
            <a:off x="9762688" y="2630867"/>
            <a:ext cx="191164" cy="1305751"/>
          </a:xfrm>
          <a:prstGeom prst="line">
            <a:avLst/>
          </a:prstGeom>
          <a:ln cap="rnd" w="28575">
            <a:solidFill>
              <a:srgbClr val="000000"/>
            </a:solidFill>
            <a:prstDash val="solid"/>
            <a:headEnd type="triangle" len="med" w="lg"/>
            <a:tailEnd type="none" len="sm" w="sm"/>
          </a:ln>
        </p:spPr>
      </p:sp>
      <p:sp>
        <p:nvSpPr>
          <p:cNvPr name="AutoShape 12" id="12"/>
          <p:cNvSpPr/>
          <p:nvPr/>
        </p:nvSpPr>
        <p:spPr>
          <a:xfrm flipV="true">
            <a:off x="7963382" y="3936618"/>
            <a:ext cx="561929" cy="1870714"/>
          </a:xfrm>
          <a:prstGeom prst="line">
            <a:avLst/>
          </a:prstGeom>
          <a:ln cap="rnd" w="28575">
            <a:solidFill>
              <a:srgbClr val="000000"/>
            </a:solidFill>
            <a:prstDash val="solid"/>
            <a:headEnd type="triangle" len="med" w="lg"/>
            <a:tailEnd type="none" len="sm" w="sm"/>
          </a:ln>
        </p:spPr>
      </p:sp>
      <p:sp>
        <p:nvSpPr>
          <p:cNvPr name="AutoShape 13" id="13"/>
          <p:cNvSpPr/>
          <p:nvPr/>
        </p:nvSpPr>
        <p:spPr>
          <a:xfrm flipH="true" flipV="true">
            <a:off x="9144000" y="6975069"/>
            <a:ext cx="1180618" cy="1132622"/>
          </a:xfrm>
          <a:prstGeom prst="line">
            <a:avLst/>
          </a:prstGeom>
          <a:ln cap="rnd" w="28575">
            <a:solidFill>
              <a:srgbClr val="000000"/>
            </a:solidFill>
            <a:prstDash val="solid"/>
            <a:headEnd type="triangle" len="med" w="lg"/>
            <a:tailEnd type="none" len="sm" w="sm"/>
          </a:ln>
        </p:spPr>
      </p:sp>
      <p:sp>
        <p:nvSpPr>
          <p:cNvPr name="Freeform 14" id="14"/>
          <p:cNvSpPr/>
          <p:nvPr/>
        </p:nvSpPr>
        <p:spPr>
          <a:xfrm flipH="false" flipV="false" rot="0">
            <a:off x="13574242" y="3311931"/>
            <a:ext cx="2838933" cy="3663139"/>
          </a:xfrm>
          <a:custGeom>
            <a:avLst/>
            <a:gdLst/>
            <a:ahLst/>
            <a:cxnLst/>
            <a:rect r="r" b="b" t="t" l="l"/>
            <a:pathLst>
              <a:path h="3663139" w="2838933">
                <a:moveTo>
                  <a:pt x="0" y="0"/>
                </a:moveTo>
                <a:lnTo>
                  <a:pt x="2838933" y="0"/>
                </a:lnTo>
                <a:lnTo>
                  <a:pt x="2838933" y="3663138"/>
                </a:lnTo>
                <a:lnTo>
                  <a:pt x="0" y="366313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15" id="15"/>
          <p:cNvSpPr/>
          <p:nvPr/>
        </p:nvSpPr>
        <p:spPr>
          <a:xfrm flipH="true">
            <a:off x="11505235" y="5143500"/>
            <a:ext cx="2069007" cy="905694"/>
          </a:xfrm>
          <a:prstGeom prst="line">
            <a:avLst/>
          </a:prstGeom>
          <a:ln cap="rnd" w="28575">
            <a:solidFill>
              <a:srgbClr val="000000"/>
            </a:solidFill>
            <a:prstDash val="solid"/>
            <a:headEnd type="triangle" len="med" w="lg"/>
            <a:tailEnd type="none" len="sm" w="sm"/>
          </a:ln>
        </p:spPr>
      </p:sp>
      <p:sp>
        <p:nvSpPr>
          <p:cNvPr name="AutoShape 16" id="16"/>
          <p:cNvSpPr/>
          <p:nvPr/>
        </p:nvSpPr>
        <p:spPr>
          <a:xfrm>
            <a:off x="5079427" y="2012382"/>
            <a:ext cx="4050285" cy="0"/>
          </a:xfrm>
          <a:prstGeom prst="line">
            <a:avLst/>
          </a:prstGeom>
          <a:ln cap="flat" w="38100">
            <a:solidFill>
              <a:srgbClr val="000000"/>
            </a:solidFill>
            <a:prstDash val="solid"/>
            <a:headEnd type="none" len="sm" w="sm"/>
            <a:tailEnd type="triangle" len="med" w="lg"/>
          </a:ln>
        </p:spPr>
      </p:sp>
      <p:sp>
        <p:nvSpPr>
          <p:cNvPr name="Freeform 17" id="17"/>
          <p:cNvSpPr/>
          <p:nvPr/>
        </p:nvSpPr>
        <p:spPr>
          <a:xfrm flipH="false" flipV="false" rot="0">
            <a:off x="3738242" y="4467310"/>
            <a:ext cx="531877" cy="531877"/>
          </a:xfrm>
          <a:custGeom>
            <a:avLst/>
            <a:gdLst/>
            <a:ahLst/>
            <a:cxnLst/>
            <a:rect r="r" b="b" t="t" l="l"/>
            <a:pathLst>
              <a:path h="531877" w="531877">
                <a:moveTo>
                  <a:pt x="0" y="0"/>
                </a:moveTo>
                <a:lnTo>
                  <a:pt x="531878" y="0"/>
                </a:lnTo>
                <a:lnTo>
                  <a:pt x="531878" y="531877"/>
                </a:lnTo>
                <a:lnTo>
                  <a:pt x="0" y="53187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TextBox 18" id="18"/>
          <p:cNvSpPr txBox="true"/>
          <p:nvPr/>
        </p:nvSpPr>
        <p:spPr>
          <a:xfrm rot="0">
            <a:off x="3176064" y="507749"/>
            <a:ext cx="11935871" cy="1247775"/>
          </a:xfrm>
          <a:prstGeom prst="rect">
            <a:avLst/>
          </a:prstGeom>
        </p:spPr>
        <p:txBody>
          <a:bodyPr anchor="t" rtlCol="false" tIns="0" lIns="0" bIns="0" rIns="0">
            <a:spAutoFit/>
          </a:bodyPr>
          <a:lstStyle/>
          <a:p>
            <a:pPr algn="ctr">
              <a:lnSpc>
                <a:spcPts val="9600"/>
              </a:lnSpc>
            </a:pPr>
            <a:r>
              <a:rPr lang="en-US" sz="8000">
                <a:solidFill>
                  <a:srgbClr val="3B4C42"/>
                </a:solidFill>
                <a:latin typeface="Now Heavy"/>
              </a:rPr>
              <a:t>AdaBoost</a:t>
            </a:r>
          </a:p>
        </p:txBody>
      </p:sp>
      <p:sp>
        <p:nvSpPr>
          <p:cNvPr name="TextBox 19" id="19"/>
          <p:cNvSpPr txBox="true"/>
          <p:nvPr/>
        </p:nvSpPr>
        <p:spPr>
          <a:xfrm rot="0">
            <a:off x="2078079" y="6736111"/>
            <a:ext cx="985838" cy="580390"/>
          </a:xfrm>
          <a:prstGeom prst="rect">
            <a:avLst/>
          </a:prstGeom>
        </p:spPr>
        <p:txBody>
          <a:bodyPr anchor="t" rtlCol="false" tIns="0" lIns="0" bIns="0" rIns="0">
            <a:spAutoFit/>
          </a:bodyPr>
          <a:lstStyle/>
          <a:p>
            <a:pPr algn="ctr">
              <a:lnSpc>
                <a:spcPts val="4759"/>
              </a:lnSpc>
            </a:pPr>
            <a:r>
              <a:rPr lang="en-US" sz="3399">
                <a:solidFill>
                  <a:srgbClr val="3B4C42"/>
                </a:solidFill>
                <a:latin typeface="Canva Sans"/>
              </a:rPr>
              <a:t>Data</a:t>
            </a:r>
          </a:p>
        </p:txBody>
      </p:sp>
      <p:sp>
        <p:nvSpPr>
          <p:cNvPr name="TextBox 20" id="20"/>
          <p:cNvSpPr txBox="true"/>
          <p:nvPr/>
        </p:nvSpPr>
        <p:spPr>
          <a:xfrm rot="0">
            <a:off x="2258539" y="1688849"/>
            <a:ext cx="2820888" cy="580390"/>
          </a:xfrm>
          <a:prstGeom prst="rect">
            <a:avLst/>
          </a:prstGeom>
        </p:spPr>
        <p:txBody>
          <a:bodyPr anchor="t" rtlCol="false" tIns="0" lIns="0" bIns="0" rIns="0">
            <a:spAutoFit/>
          </a:bodyPr>
          <a:lstStyle/>
          <a:p>
            <a:pPr algn="ctr">
              <a:lnSpc>
                <a:spcPts val="4759"/>
              </a:lnSpc>
            </a:pPr>
            <a:r>
              <a:rPr lang="en-US" sz="3399">
                <a:solidFill>
                  <a:srgbClr val="3B4C42"/>
                </a:solidFill>
                <a:latin typeface="Canva Sans"/>
              </a:rPr>
              <a:t>Weak Learner</a:t>
            </a:r>
          </a:p>
        </p:txBody>
      </p:sp>
      <p:sp>
        <p:nvSpPr>
          <p:cNvPr name="TextBox 21" id="21"/>
          <p:cNvSpPr txBox="true"/>
          <p:nvPr/>
        </p:nvSpPr>
        <p:spPr>
          <a:xfrm rot="0">
            <a:off x="13909533" y="2564192"/>
            <a:ext cx="2168351" cy="580390"/>
          </a:xfrm>
          <a:prstGeom prst="rect">
            <a:avLst/>
          </a:prstGeom>
        </p:spPr>
        <p:txBody>
          <a:bodyPr anchor="t" rtlCol="false" tIns="0" lIns="0" bIns="0" rIns="0">
            <a:spAutoFit/>
          </a:bodyPr>
          <a:lstStyle/>
          <a:p>
            <a:pPr algn="ctr">
              <a:lnSpc>
                <a:spcPts val="4759"/>
              </a:lnSpc>
            </a:pPr>
            <a:r>
              <a:rPr lang="en-US" sz="3399">
                <a:solidFill>
                  <a:srgbClr val="3B4C42"/>
                </a:solidFill>
                <a:latin typeface="Canva Sans"/>
              </a:rPr>
              <a:t>Prediction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7F4E6"/>
        </a:solidFill>
      </p:bgPr>
    </p:bg>
    <p:spTree>
      <p:nvGrpSpPr>
        <p:cNvPr id="1" name=""/>
        <p:cNvGrpSpPr/>
        <p:nvPr/>
      </p:nvGrpSpPr>
      <p:grpSpPr>
        <a:xfrm>
          <a:off x="0" y="0"/>
          <a:ext cx="0" cy="0"/>
          <a:chOff x="0" y="0"/>
          <a:chExt cx="0" cy="0"/>
        </a:xfrm>
      </p:grpSpPr>
      <p:grpSp>
        <p:nvGrpSpPr>
          <p:cNvPr name="Group 2" id="2"/>
          <p:cNvGrpSpPr/>
          <p:nvPr/>
        </p:nvGrpSpPr>
        <p:grpSpPr>
          <a:xfrm rot="0">
            <a:off x="-14979763" y="-1575078"/>
            <a:ext cx="17572386" cy="9571386"/>
            <a:chOff x="0" y="0"/>
            <a:chExt cx="134497595" cy="73258600"/>
          </a:xfrm>
        </p:grpSpPr>
        <p:sp>
          <p:nvSpPr>
            <p:cNvPr name="Freeform 3" id="3"/>
            <p:cNvSpPr/>
            <p:nvPr/>
          </p:nvSpPr>
          <p:spPr>
            <a:xfrm flipH="false" flipV="false" rot="0">
              <a:off x="72390" y="72390"/>
              <a:ext cx="134352819" cy="73113822"/>
            </a:xfrm>
            <a:custGeom>
              <a:avLst/>
              <a:gdLst/>
              <a:ahLst/>
              <a:cxnLst/>
              <a:rect r="r" b="b" t="t" l="l"/>
              <a:pathLst>
                <a:path h="73113822" w="134352819">
                  <a:moveTo>
                    <a:pt x="0" y="0"/>
                  </a:moveTo>
                  <a:lnTo>
                    <a:pt x="134352819" y="0"/>
                  </a:lnTo>
                  <a:lnTo>
                    <a:pt x="134352819" y="73113822"/>
                  </a:lnTo>
                  <a:lnTo>
                    <a:pt x="0" y="73113822"/>
                  </a:lnTo>
                  <a:lnTo>
                    <a:pt x="0" y="0"/>
                  </a:lnTo>
                  <a:close/>
                </a:path>
              </a:pathLst>
            </a:custGeom>
            <a:solidFill>
              <a:srgbClr val="CEE1CC"/>
            </a:solidFill>
          </p:spPr>
        </p:sp>
        <p:sp>
          <p:nvSpPr>
            <p:cNvPr name="Freeform 4" id="4"/>
            <p:cNvSpPr/>
            <p:nvPr/>
          </p:nvSpPr>
          <p:spPr>
            <a:xfrm flipH="false" flipV="false" rot="0">
              <a:off x="0" y="0"/>
              <a:ext cx="134497601" cy="73258598"/>
            </a:xfrm>
            <a:custGeom>
              <a:avLst/>
              <a:gdLst/>
              <a:ahLst/>
              <a:cxnLst/>
              <a:rect r="r" b="b" t="t" l="l"/>
              <a:pathLst>
                <a:path h="73258598" w="134497601">
                  <a:moveTo>
                    <a:pt x="134352816" y="73113819"/>
                  </a:moveTo>
                  <a:lnTo>
                    <a:pt x="134497601" y="73113819"/>
                  </a:lnTo>
                  <a:lnTo>
                    <a:pt x="134497601" y="73258598"/>
                  </a:lnTo>
                  <a:lnTo>
                    <a:pt x="134352816" y="73258598"/>
                  </a:lnTo>
                  <a:lnTo>
                    <a:pt x="134352816" y="73113819"/>
                  </a:lnTo>
                  <a:close/>
                  <a:moveTo>
                    <a:pt x="0" y="144780"/>
                  </a:moveTo>
                  <a:lnTo>
                    <a:pt x="144780" y="144780"/>
                  </a:lnTo>
                  <a:lnTo>
                    <a:pt x="144780" y="73113819"/>
                  </a:lnTo>
                  <a:lnTo>
                    <a:pt x="0" y="73113819"/>
                  </a:lnTo>
                  <a:lnTo>
                    <a:pt x="0" y="144780"/>
                  </a:lnTo>
                  <a:close/>
                  <a:moveTo>
                    <a:pt x="0" y="73113819"/>
                  </a:moveTo>
                  <a:lnTo>
                    <a:pt x="144780" y="73113819"/>
                  </a:lnTo>
                  <a:lnTo>
                    <a:pt x="144780" y="73258598"/>
                  </a:lnTo>
                  <a:lnTo>
                    <a:pt x="0" y="73258598"/>
                  </a:lnTo>
                  <a:lnTo>
                    <a:pt x="0" y="73113819"/>
                  </a:lnTo>
                  <a:close/>
                  <a:moveTo>
                    <a:pt x="134352816" y="144780"/>
                  </a:moveTo>
                  <a:lnTo>
                    <a:pt x="134497601" y="144780"/>
                  </a:lnTo>
                  <a:lnTo>
                    <a:pt x="134497601" y="73113819"/>
                  </a:lnTo>
                  <a:lnTo>
                    <a:pt x="134352816" y="73113819"/>
                  </a:lnTo>
                  <a:lnTo>
                    <a:pt x="134352816" y="144780"/>
                  </a:lnTo>
                  <a:close/>
                  <a:moveTo>
                    <a:pt x="144780" y="73113819"/>
                  </a:moveTo>
                  <a:lnTo>
                    <a:pt x="134352816" y="73113819"/>
                  </a:lnTo>
                  <a:lnTo>
                    <a:pt x="134352816" y="73258598"/>
                  </a:lnTo>
                  <a:lnTo>
                    <a:pt x="144780" y="73258598"/>
                  </a:lnTo>
                  <a:lnTo>
                    <a:pt x="144780" y="73113819"/>
                  </a:lnTo>
                  <a:close/>
                  <a:moveTo>
                    <a:pt x="134352816" y="0"/>
                  </a:moveTo>
                  <a:lnTo>
                    <a:pt x="134497601" y="0"/>
                  </a:lnTo>
                  <a:lnTo>
                    <a:pt x="134497601" y="144780"/>
                  </a:lnTo>
                  <a:lnTo>
                    <a:pt x="134352816" y="144780"/>
                  </a:lnTo>
                  <a:lnTo>
                    <a:pt x="134352816" y="0"/>
                  </a:lnTo>
                  <a:close/>
                  <a:moveTo>
                    <a:pt x="0" y="0"/>
                  </a:moveTo>
                  <a:lnTo>
                    <a:pt x="144780" y="0"/>
                  </a:lnTo>
                  <a:lnTo>
                    <a:pt x="144780" y="144780"/>
                  </a:lnTo>
                  <a:lnTo>
                    <a:pt x="0" y="144780"/>
                  </a:lnTo>
                  <a:lnTo>
                    <a:pt x="0" y="0"/>
                  </a:lnTo>
                  <a:close/>
                  <a:moveTo>
                    <a:pt x="144780" y="0"/>
                  </a:moveTo>
                  <a:lnTo>
                    <a:pt x="134352816" y="0"/>
                  </a:lnTo>
                  <a:lnTo>
                    <a:pt x="134352816" y="144780"/>
                  </a:lnTo>
                  <a:lnTo>
                    <a:pt x="144780" y="144780"/>
                  </a:lnTo>
                  <a:lnTo>
                    <a:pt x="144780" y="0"/>
                  </a:lnTo>
                  <a:close/>
                </a:path>
              </a:pathLst>
            </a:custGeom>
            <a:solidFill>
              <a:srgbClr val="3B4C42"/>
            </a:solidFill>
          </p:spPr>
        </p:sp>
      </p:grpSp>
      <p:sp>
        <p:nvSpPr>
          <p:cNvPr name="Freeform 5" id="5"/>
          <p:cNvSpPr/>
          <p:nvPr/>
        </p:nvSpPr>
        <p:spPr>
          <a:xfrm flipH="false" flipV="false" rot="0">
            <a:off x="8896204" y="3545291"/>
            <a:ext cx="1248790" cy="1348221"/>
          </a:xfrm>
          <a:custGeom>
            <a:avLst/>
            <a:gdLst/>
            <a:ahLst/>
            <a:cxnLst/>
            <a:rect r="r" b="b" t="t" l="l"/>
            <a:pathLst>
              <a:path h="1348221" w="1248790">
                <a:moveTo>
                  <a:pt x="0" y="0"/>
                </a:moveTo>
                <a:lnTo>
                  <a:pt x="1248790" y="0"/>
                </a:lnTo>
                <a:lnTo>
                  <a:pt x="1248790" y="1348221"/>
                </a:lnTo>
                <a:lnTo>
                  <a:pt x="0" y="13482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896204" y="1755686"/>
            <a:ext cx="1248790" cy="1348221"/>
          </a:xfrm>
          <a:custGeom>
            <a:avLst/>
            <a:gdLst/>
            <a:ahLst/>
            <a:cxnLst/>
            <a:rect r="r" b="b" t="t" l="l"/>
            <a:pathLst>
              <a:path h="1348221" w="1248790">
                <a:moveTo>
                  <a:pt x="0" y="0"/>
                </a:moveTo>
                <a:lnTo>
                  <a:pt x="1248790" y="0"/>
                </a:lnTo>
                <a:lnTo>
                  <a:pt x="1248790" y="1348221"/>
                </a:lnTo>
                <a:lnTo>
                  <a:pt x="0" y="13482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896204" y="5331662"/>
            <a:ext cx="1248790" cy="1348221"/>
          </a:xfrm>
          <a:custGeom>
            <a:avLst/>
            <a:gdLst/>
            <a:ahLst/>
            <a:cxnLst/>
            <a:rect r="r" b="b" t="t" l="l"/>
            <a:pathLst>
              <a:path h="1348221" w="1248790">
                <a:moveTo>
                  <a:pt x="0" y="0"/>
                </a:moveTo>
                <a:lnTo>
                  <a:pt x="1248790" y="0"/>
                </a:lnTo>
                <a:lnTo>
                  <a:pt x="1248790" y="1348221"/>
                </a:lnTo>
                <a:lnTo>
                  <a:pt x="0" y="13482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848370" y="7354668"/>
            <a:ext cx="1248790" cy="1348221"/>
          </a:xfrm>
          <a:custGeom>
            <a:avLst/>
            <a:gdLst/>
            <a:ahLst/>
            <a:cxnLst/>
            <a:rect r="r" b="b" t="t" l="l"/>
            <a:pathLst>
              <a:path h="1348221" w="1248790">
                <a:moveTo>
                  <a:pt x="0" y="0"/>
                </a:moveTo>
                <a:lnTo>
                  <a:pt x="1248790" y="0"/>
                </a:lnTo>
                <a:lnTo>
                  <a:pt x="1248790" y="1348221"/>
                </a:lnTo>
                <a:lnTo>
                  <a:pt x="0" y="13482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24995" y="272829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604655">
            <a:off x="5598616" y="2290590"/>
            <a:ext cx="3197833" cy="875407"/>
          </a:xfrm>
          <a:custGeom>
            <a:avLst/>
            <a:gdLst/>
            <a:ahLst/>
            <a:cxnLst/>
            <a:rect r="r" b="b" t="t" l="l"/>
            <a:pathLst>
              <a:path h="875407" w="3197833">
                <a:moveTo>
                  <a:pt x="0" y="0"/>
                </a:moveTo>
                <a:lnTo>
                  <a:pt x="3197833" y="0"/>
                </a:lnTo>
                <a:lnTo>
                  <a:pt x="3197833" y="875406"/>
                </a:lnTo>
                <a:lnTo>
                  <a:pt x="0" y="87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72003">
            <a:off x="5592461" y="3992715"/>
            <a:ext cx="3340842" cy="914556"/>
          </a:xfrm>
          <a:custGeom>
            <a:avLst/>
            <a:gdLst/>
            <a:ahLst/>
            <a:cxnLst/>
            <a:rect r="r" b="b" t="t" l="l"/>
            <a:pathLst>
              <a:path h="914556" w="3340842">
                <a:moveTo>
                  <a:pt x="0" y="0"/>
                </a:moveTo>
                <a:lnTo>
                  <a:pt x="3340842" y="0"/>
                </a:lnTo>
                <a:lnTo>
                  <a:pt x="3340842" y="914556"/>
                </a:lnTo>
                <a:lnTo>
                  <a:pt x="0" y="9145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909608">
            <a:off x="5479326" y="6643814"/>
            <a:ext cx="3464614" cy="948438"/>
          </a:xfrm>
          <a:custGeom>
            <a:avLst/>
            <a:gdLst/>
            <a:ahLst/>
            <a:cxnLst/>
            <a:rect r="r" b="b" t="t" l="l"/>
            <a:pathLst>
              <a:path h="948438" w="3464614">
                <a:moveTo>
                  <a:pt x="0" y="0"/>
                </a:moveTo>
                <a:lnTo>
                  <a:pt x="3464614" y="0"/>
                </a:lnTo>
                <a:lnTo>
                  <a:pt x="3464614" y="948438"/>
                </a:lnTo>
                <a:lnTo>
                  <a:pt x="0" y="9484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614704">
            <a:off x="5592039" y="5308875"/>
            <a:ext cx="3190957" cy="873524"/>
          </a:xfrm>
          <a:custGeom>
            <a:avLst/>
            <a:gdLst/>
            <a:ahLst/>
            <a:cxnLst/>
            <a:rect r="r" b="b" t="t" l="l"/>
            <a:pathLst>
              <a:path h="873524" w="3190957">
                <a:moveTo>
                  <a:pt x="0" y="0"/>
                </a:moveTo>
                <a:lnTo>
                  <a:pt x="3190956" y="0"/>
                </a:lnTo>
                <a:lnTo>
                  <a:pt x="3190956" y="873525"/>
                </a:lnTo>
                <a:lnTo>
                  <a:pt x="0" y="8735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3934442" y="3210615"/>
            <a:ext cx="2616394" cy="3169640"/>
          </a:xfrm>
          <a:custGeom>
            <a:avLst/>
            <a:gdLst/>
            <a:ahLst/>
            <a:cxnLst/>
            <a:rect r="r" b="b" t="t" l="l"/>
            <a:pathLst>
              <a:path h="3169640" w="2616394">
                <a:moveTo>
                  <a:pt x="0" y="0"/>
                </a:moveTo>
                <a:lnTo>
                  <a:pt x="2616394" y="0"/>
                </a:lnTo>
                <a:lnTo>
                  <a:pt x="2616394" y="3169640"/>
                </a:lnTo>
                <a:lnTo>
                  <a:pt x="0" y="31696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1339622">
            <a:off x="10360984" y="2330288"/>
            <a:ext cx="3197833" cy="875407"/>
          </a:xfrm>
          <a:custGeom>
            <a:avLst/>
            <a:gdLst/>
            <a:ahLst/>
            <a:cxnLst/>
            <a:rect r="r" b="b" t="t" l="l"/>
            <a:pathLst>
              <a:path h="875407" w="3197833">
                <a:moveTo>
                  <a:pt x="0" y="0"/>
                </a:moveTo>
                <a:lnTo>
                  <a:pt x="3197833" y="0"/>
                </a:lnTo>
                <a:lnTo>
                  <a:pt x="3197833" y="875407"/>
                </a:lnTo>
                <a:lnTo>
                  <a:pt x="0" y="8754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619520">
            <a:off x="10369484" y="3756081"/>
            <a:ext cx="3340842" cy="914556"/>
          </a:xfrm>
          <a:custGeom>
            <a:avLst/>
            <a:gdLst/>
            <a:ahLst/>
            <a:cxnLst/>
            <a:rect r="r" b="b" t="t" l="l"/>
            <a:pathLst>
              <a:path h="914556" w="3340842">
                <a:moveTo>
                  <a:pt x="0" y="0"/>
                </a:moveTo>
                <a:lnTo>
                  <a:pt x="3340842" y="0"/>
                </a:lnTo>
                <a:lnTo>
                  <a:pt x="3340842" y="914555"/>
                </a:lnTo>
                <a:lnTo>
                  <a:pt x="0" y="9145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true" rot="-1302395">
            <a:off x="10118646" y="6417021"/>
            <a:ext cx="3589892" cy="982733"/>
          </a:xfrm>
          <a:custGeom>
            <a:avLst/>
            <a:gdLst/>
            <a:ahLst/>
            <a:cxnLst/>
            <a:rect r="r" b="b" t="t" l="l"/>
            <a:pathLst>
              <a:path h="982733" w="3589892">
                <a:moveTo>
                  <a:pt x="0" y="982733"/>
                </a:moveTo>
                <a:lnTo>
                  <a:pt x="3589892" y="982733"/>
                </a:lnTo>
                <a:lnTo>
                  <a:pt x="3589892" y="0"/>
                </a:lnTo>
                <a:lnTo>
                  <a:pt x="0" y="0"/>
                </a:lnTo>
                <a:lnTo>
                  <a:pt x="0" y="982733"/>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751156">
            <a:off x="10127704" y="5170934"/>
            <a:ext cx="3571776" cy="977774"/>
          </a:xfrm>
          <a:custGeom>
            <a:avLst/>
            <a:gdLst/>
            <a:ahLst/>
            <a:cxnLst/>
            <a:rect r="r" b="b" t="t" l="l"/>
            <a:pathLst>
              <a:path h="977774" w="3571776">
                <a:moveTo>
                  <a:pt x="0" y="0"/>
                </a:moveTo>
                <a:lnTo>
                  <a:pt x="3571776" y="0"/>
                </a:lnTo>
                <a:lnTo>
                  <a:pt x="3571776" y="977774"/>
                </a:lnTo>
                <a:lnTo>
                  <a:pt x="0" y="977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3176064" y="222161"/>
            <a:ext cx="11935871" cy="1247775"/>
          </a:xfrm>
          <a:prstGeom prst="rect">
            <a:avLst/>
          </a:prstGeom>
        </p:spPr>
        <p:txBody>
          <a:bodyPr anchor="t" rtlCol="false" tIns="0" lIns="0" bIns="0" rIns="0">
            <a:spAutoFit/>
          </a:bodyPr>
          <a:lstStyle/>
          <a:p>
            <a:pPr algn="ctr">
              <a:lnSpc>
                <a:spcPts val="9600"/>
              </a:lnSpc>
            </a:pPr>
            <a:r>
              <a:rPr lang="en-US" sz="8000">
                <a:solidFill>
                  <a:srgbClr val="3B4C42"/>
                </a:solidFill>
                <a:latin typeface="Now Heavy"/>
              </a:rPr>
              <a:t>XGBoosting</a:t>
            </a:r>
          </a:p>
        </p:txBody>
      </p:sp>
      <p:sp>
        <p:nvSpPr>
          <p:cNvPr name="Freeform 20" id="20"/>
          <p:cNvSpPr/>
          <p:nvPr/>
        </p:nvSpPr>
        <p:spPr>
          <a:xfrm flipH="false" flipV="false" rot="0">
            <a:off x="3215452" y="3949809"/>
            <a:ext cx="1000368" cy="1000368"/>
          </a:xfrm>
          <a:custGeom>
            <a:avLst/>
            <a:gdLst/>
            <a:ahLst/>
            <a:cxnLst/>
            <a:rect r="r" b="b" t="t" l="l"/>
            <a:pathLst>
              <a:path h="1000368" w="1000368">
                <a:moveTo>
                  <a:pt x="0" y="0"/>
                </a:moveTo>
                <a:lnTo>
                  <a:pt x="1000368" y="0"/>
                </a:lnTo>
                <a:lnTo>
                  <a:pt x="1000368" y="1000367"/>
                </a:lnTo>
                <a:lnTo>
                  <a:pt x="0" y="10003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2482027" y="4295251"/>
            <a:ext cx="1000368" cy="1000368"/>
          </a:xfrm>
          <a:custGeom>
            <a:avLst/>
            <a:gdLst/>
            <a:ahLst/>
            <a:cxnLst/>
            <a:rect r="r" b="b" t="t" l="l"/>
            <a:pathLst>
              <a:path h="1000368" w="1000368">
                <a:moveTo>
                  <a:pt x="0" y="0"/>
                </a:moveTo>
                <a:lnTo>
                  <a:pt x="1000368" y="0"/>
                </a:lnTo>
                <a:lnTo>
                  <a:pt x="1000368" y="1000367"/>
                </a:lnTo>
                <a:lnTo>
                  <a:pt x="0" y="10003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2482027" y="4449993"/>
            <a:ext cx="1000368" cy="1000368"/>
          </a:xfrm>
          <a:custGeom>
            <a:avLst/>
            <a:gdLst/>
            <a:ahLst/>
            <a:cxnLst/>
            <a:rect r="r" b="b" t="t" l="l"/>
            <a:pathLst>
              <a:path h="1000368" w="1000368">
                <a:moveTo>
                  <a:pt x="0" y="0"/>
                </a:moveTo>
                <a:lnTo>
                  <a:pt x="1000368" y="0"/>
                </a:lnTo>
                <a:lnTo>
                  <a:pt x="1000368" y="1000367"/>
                </a:lnTo>
                <a:lnTo>
                  <a:pt x="0" y="10003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2215085" y="5005405"/>
            <a:ext cx="1000368" cy="1000368"/>
          </a:xfrm>
          <a:custGeom>
            <a:avLst/>
            <a:gdLst/>
            <a:ahLst/>
            <a:cxnLst/>
            <a:rect r="r" b="b" t="t" l="l"/>
            <a:pathLst>
              <a:path h="1000368" w="1000368">
                <a:moveTo>
                  <a:pt x="0" y="0"/>
                </a:moveTo>
                <a:lnTo>
                  <a:pt x="1000367" y="0"/>
                </a:lnTo>
                <a:lnTo>
                  <a:pt x="1000367" y="1000368"/>
                </a:lnTo>
                <a:lnTo>
                  <a:pt x="0" y="10003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11766453" y="7297518"/>
            <a:ext cx="6952371" cy="2990850"/>
          </a:xfrm>
          <a:prstGeom prst="rect">
            <a:avLst/>
          </a:prstGeom>
        </p:spPr>
        <p:txBody>
          <a:bodyPr anchor="t" rtlCol="false" tIns="0" lIns="0" bIns="0" rIns="0">
            <a:spAutoFit/>
          </a:bodyPr>
          <a:lstStyle/>
          <a:p>
            <a:pPr marL="647700" indent="-323850" lvl="1">
              <a:lnSpc>
                <a:spcPts val="3900"/>
              </a:lnSpc>
              <a:buFont typeface="Arial"/>
              <a:buChar char="•"/>
            </a:pPr>
            <a:r>
              <a:rPr lang="en-US" sz="3000" spc="-60">
                <a:solidFill>
                  <a:srgbClr val="13193D"/>
                </a:solidFill>
                <a:latin typeface="Poppins"/>
              </a:rPr>
              <a:t>Training Parallel</a:t>
            </a:r>
          </a:p>
          <a:p>
            <a:pPr marL="647700" indent="-323850" lvl="1">
              <a:lnSpc>
                <a:spcPts val="3900"/>
              </a:lnSpc>
              <a:buFont typeface="Arial"/>
              <a:buChar char="•"/>
            </a:pPr>
            <a:r>
              <a:rPr lang="en-US" sz="3000" spc="-60">
                <a:solidFill>
                  <a:srgbClr val="13193D"/>
                </a:solidFill>
                <a:latin typeface="Poppins"/>
              </a:rPr>
              <a:t>Mostly used in Kaggle competitions</a:t>
            </a:r>
          </a:p>
          <a:p>
            <a:pPr marL="647700" indent="-323850" lvl="1">
              <a:lnSpc>
                <a:spcPts val="3900"/>
              </a:lnSpc>
              <a:buFont typeface="Arial"/>
              <a:buChar char="•"/>
            </a:pPr>
            <a:r>
              <a:rPr lang="en-US" sz="3000" spc="-60">
                <a:solidFill>
                  <a:srgbClr val="13193D"/>
                </a:solidFill>
                <a:latin typeface="Poppins"/>
              </a:rPr>
              <a:t>Can be regularized</a:t>
            </a:r>
          </a:p>
          <a:p>
            <a:pPr>
              <a:lnSpc>
                <a:spcPts val="3900"/>
              </a:lnSpc>
            </a:pPr>
          </a:p>
          <a:p>
            <a:pPr marL="0" indent="0" lvl="0">
              <a:lnSpc>
                <a:spcPts val="3900"/>
              </a:lnSpc>
            </a:pP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345E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663258" y="2742391"/>
          <a:ext cx="16595948" cy="6515909"/>
        </p:xfrm>
        <a:graphic>
          <a:graphicData uri="http://schemas.openxmlformats.org/drawingml/2006/table">
            <a:tbl>
              <a:tblPr/>
              <a:tblGrid>
                <a:gridCol w="3958367"/>
                <a:gridCol w="3069412"/>
                <a:gridCol w="3189389"/>
                <a:gridCol w="3189389"/>
                <a:gridCol w="3189389"/>
              </a:tblGrid>
              <a:tr h="1321716">
                <a:tc>
                  <a:txBody>
                    <a:bodyPr anchor="t" rtlCol="false"/>
                    <a:lstStyle/>
                    <a:p>
                      <a:pPr algn="ctr" marL="0" indent="0" lvl="0">
                        <a:lnSpc>
                          <a:spcPts val="4060"/>
                        </a:lnSpc>
                        <a:spcBef>
                          <a:spcPct val="0"/>
                        </a:spcBef>
                        <a:defRPr/>
                      </a:pPr>
                      <a:r>
                        <a:rPr lang="en-US" sz="2900" spc="223">
                          <a:solidFill>
                            <a:srgbClr val="FFFFFF"/>
                          </a:solidFill>
                          <a:latin typeface="Asap Condensed"/>
                        </a:rPr>
                        <a:t>ALGORITHM</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A8068"/>
                    </a:solidFill>
                  </a:tcPr>
                </a:tc>
                <a:tc>
                  <a:txBody>
                    <a:bodyPr anchor="t" rtlCol="false"/>
                    <a:lstStyle/>
                    <a:p>
                      <a:pPr algn="ctr" marL="0" indent="0" lvl="0">
                        <a:lnSpc>
                          <a:spcPts val="4060"/>
                        </a:lnSpc>
                        <a:spcBef>
                          <a:spcPct val="0"/>
                        </a:spcBef>
                        <a:defRPr/>
                      </a:pPr>
                      <a:r>
                        <a:rPr lang="en-US" sz="2900" spc="223">
                          <a:solidFill>
                            <a:srgbClr val="FFFFFF"/>
                          </a:solidFill>
                          <a:latin typeface="Asap Condensed Bold"/>
                        </a:rPr>
                        <a:t>TRAIN R2</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A8068"/>
                    </a:solidFill>
                  </a:tcPr>
                </a:tc>
                <a:tc>
                  <a:txBody>
                    <a:bodyPr anchor="t" rtlCol="false"/>
                    <a:lstStyle/>
                    <a:p>
                      <a:pPr algn="ctr" marL="0" indent="0" lvl="0">
                        <a:lnSpc>
                          <a:spcPts val="4060"/>
                        </a:lnSpc>
                        <a:spcBef>
                          <a:spcPct val="0"/>
                        </a:spcBef>
                        <a:defRPr/>
                      </a:pPr>
                      <a:r>
                        <a:rPr lang="en-US" sz="2900" spc="223">
                          <a:solidFill>
                            <a:srgbClr val="FFFFFF"/>
                          </a:solidFill>
                          <a:latin typeface="Asap Condensed Bold"/>
                        </a:rPr>
                        <a:t>TEST R2</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A8068"/>
                    </a:solidFill>
                  </a:tcPr>
                </a:tc>
                <a:tc>
                  <a:txBody>
                    <a:bodyPr anchor="t" rtlCol="false"/>
                    <a:lstStyle/>
                    <a:p>
                      <a:pPr algn="ctr" marL="0" indent="0" lvl="0">
                        <a:lnSpc>
                          <a:spcPts val="4060"/>
                        </a:lnSpc>
                        <a:spcBef>
                          <a:spcPct val="0"/>
                        </a:spcBef>
                        <a:defRPr/>
                      </a:pPr>
                      <a:r>
                        <a:rPr lang="en-US" sz="2900" spc="223">
                          <a:solidFill>
                            <a:srgbClr val="FFFFFF"/>
                          </a:solidFill>
                          <a:latin typeface="Asap Condensed Bold"/>
                        </a:rPr>
                        <a:t>TRAIN MSE</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A8068"/>
                    </a:solidFill>
                  </a:tcPr>
                </a:tc>
                <a:tc>
                  <a:txBody>
                    <a:bodyPr anchor="t" rtlCol="false"/>
                    <a:lstStyle/>
                    <a:p>
                      <a:pPr algn="ctr" marL="0" indent="0" lvl="0">
                        <a:lnSpc>
                          <a:spcPts val="4060"/>
                        </a:lnSpc>
                        <a:spcBef>
                          <a:spcPct val="0"/>
                        </a:spcBef>
                        <a:defRPr/>
                      </a:pPr>
                      <a:r>
                        <a:rPr lang="en-US" sz="2900" spc="223">
                          <a:solidFill>
                            <a:srgbClr val="FFFFFF"/>
                          </a:solidFill>
                          <a:latin typeface="Asap Condensed Bold"/>
                        </a:rPr>
                        <a:t>TEST MSE</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A8068"/>
                    </a:solidFill>
                  </a:tcPr>
                </a:tc>
              </a:tr>
              <a:tr h="1113813">
                <a:tc>
                  <a:txBody>
                    <a:bodyPr anchor="t" rtlCol="false"/>
                    <a:lstStyle/>
                    <a:p>
                      <a:pPr algn="l">
                        <a:lnSpc>
                          <a:spcPts val="3134"/>
                        </a:lnSpc>
                        <a:defRPr/>
                      </a:pPr>
                      <a:r>
                        <a:rPr lang="en-US" sz="2238">
                          <a:solidFill>
                            <a:srgbClr val="F40706"/>
                          </a:solidFill>
                          <a:latin typeface="Asap Condensed Bold"/>
                        </a:rPr>
                        <a:t>StackingRegressor</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3136"/>
                        </a:lnSpc>
                        <a:defRPr/>
                      </a:pPr>
                      <a:r>
                        <a:rPr lang="en-US" sz="2240">
                          <a:solidFill>
                            <a:srgbClr val="000000"/>
                          </a:solidFill>
                          <a:latin typeface="Asap Condensed Bold"/>
                        </a:rPr>
                        <a:t>0.99</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3136"/>
                        </a:lnSpc>
                        <a:defRPr/>
                      </a:pPr>
                      <a:r>
                        <a:rPr lang="en-US" sz="2240">
                          <a:solidFill>
                            <a:srgbClr val="000000"/>
                          </a:solidFill>
                          <a:latin typeface="Asap Condensed Bold"/>
                        </a:rPr>
                        <a:t>0.93</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3136"/>
                        </a:lnSpc>
                        <a:defRPr/>
                      </a:pPr>
                      <a:r>
                        <a:rPr lang="en-US" sz="2240">
                          <a:solidFill>
                            <a:srgbClr val="000000"/>
                          </a:solidFill>
                          <a:latin typeface="Asap Condensed Bold"/>
                        </a:rPr>
                        <a:t>0.14</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3136"/>
                        </a:lnSpc>
                        <a:defRPr/>
                      </a:pPr>
                      <a:r>
                        <a:rPr lang="en-US" sz="2240">
                          <a:solidFill>
                            <a:srgbClr val="000000"/>
                          </a:solidFill>
                          <a:latin typeface="Asap Condensed Bold"/>
                        </a:rPr>
                        <a:t>0.47</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r>
              <a:tr h="1020095">
                <a:tc>
                  <a:txBody>
                    <a:bodyPr anchor="t" rtlCol="false"/>
                    <a:lstStyle/>
                    <a:p>
                      <a:pPr algn="l">
                        <a:lnSpc>
                          <a:spcPts val="3079"/>
                        </a:lnSpc>
                        <a:defRPr/>
                      </a:pPr>
                      <a:r>
                        <a:rPr lang="en-US" sz="2199">
                          <a:solidFill>
                            <a:srgbClr val="000000"/>
                          </a:solidFill>
                          <a:latin typeface="Asap Condensed Bold"/>
                        </a:rPr>
                        <a:t>Random Forest</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3136"/>
                        </a:lnSpc>
                        <a:defRPr/>
                      </a:pPr>
                      <a:r>
                        <a:rPr lang="en-US" sz="2240">
                          <a:solidFill>
                            <a:srgbClr val="000000"/>
                          </a:solidFill>
                          <a:latin typeface="Asap Condensed Bold"/>
                        </a:rPr>
                        <a:t>0.98</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3136"/>
                        </a:lnSpc>
                        <a:defRPr/>
                      </a:pPr>
                      <a:r>
                        <a:rPr lang="en-US" sz="2240">
                          <a:solidFill>
                            <a:srgbClr val="000000"/>
                          </a:solidFill>
                          <a:latin typeface="Asap Condensed Bold"/>
                        </a:rPr>
                        <a:t>0.92</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3136"/>
                        </a:lnSpc>
                        <a:defRPr/>
                      </a:pPr>
                      <a:r>
                        <a:rPr lang="en-US" sz="2240">
                          <a:solidFill>
                            <a:srgbClr val="000000"/>
                          </a:solidFill>
                          <a:latin typeface="Asap Condensed Bold"/>
                        </a:rPr>
                        <a:t>0.18</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3136"/>
                        </a:lnSpc>
                        <a:defRPr/>
                      </a:pPr>
                      <a:r>
                        <a:rPr lang="en-US" sz="2240">
                          <a:solidFill>
                            <a:srgbClr val="000000"/>
                          </a:solidFill>
                          <a:latin typeface="Asap Condensed Bold"/>
                        </a:rPr>
                        <a:t>0.48</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r>
              <a:tr h="1020095">
                <a:tc>
                  <a:txBody>
                    <a:bodyPr anchor="t" rtlCol="false"/>
                    <a:lstStyle/>
                    <a:p>
                      <a:pPr algn="l">
                        <a:lnSpc>
                          <a:spcPts val="3079"/>
                        </a:lnSpc>
                        <a:defRPr/>
                      </a:pPr>
                      <a:r>
                        <a:rPr lang="en-US" sz="2199">
                          <a:solidFill>
                            <a:srgbClr val="000000"/>
                          </a:solidFill>
                          <a:latin typeface="Asap Condensed Bold"/>
                        </a:rPr>
                        <a:t>XGBoost</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3136"/>
                        </a:lnSpc>
                        <a:defRPr/>
                      </a:pPr>
                      <a:r>
                        <a:rPr lang="en-US" sz="2240">
                          <a:solidFill>
                            <a:srgbClr val="000000"/>
                          </a:solidFill>
                          <a:latin typeface="Asap Condensed Bold"/>
                        </a:rPr>
                        <a:t>0.95</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3136"/>
                        </a:lnSpc>
                        <a:defRPr/>
                      </a:pPr>
                      <a:r>
                        <a:rPr lang="en-US" sz="2240">
                          <a:solidFill>
                            <a:srgbClr val="000000"/>
                          </a:solidFill>
                          <a:latin typeface="Asap Condensed Bold"/>
                        </a:rPr>
                        <a:t>0.92</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3136"/>
                        </a:lnSpc>
                        <a:defRPr/>
                      </a:pPr>
                      <a:r>
                        <a:rPr lang="en-US" sz="2240">
                          <a:solidFill>
                            <a:srgbClr val="000000"/>
                          </a:solidFill>
                          <a:latin typeface="Asap Condensed Bold"/>
                        </a:rPr>
                        <a:t>0.37</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3136"/>
                        </a:lnSpc>
                        <a:defRPr/>
                      </a:pPr>
                      <a:r>
                        <a:rPr lang="en-US" sz="2240">
                          <a:solidFill>
                            <a:srgbClr val="000000"/>
                          </a:solidFill>
                          <a:latin typeface="Asap Condensed Bold"/>
                        </a:rPr>
                        <a:t>0.49</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r>
              <a:tr h="1020095">
                <a:tc>
                  <a:txBody>
                    <a:bodyPr anchor="t" rtlCol="false"/>
                    <a:lstStyle/>
                    <a:p>
                      <a:pPr algn="l">
                        <a:lnSpc>
                          <a:spcPts val="3079"/>
                        </a:lnSpc>
                        <a:defRPr/>
                      </a:pPr>
                      <a:r>
                        <a:rPr lang="en-US" sz="2199">
                          <a:solidFill>
                            <a:srgbClr val="000000"/>
                          </a:solidFill>
                          <a:latin typeface="Asap Condensed Bold"/>
                        </a:rPr>
                        <a:t>AdaBoost (With Grid Search)</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3136"/>
                        </a:lnSpc>
                        <a:defRPr/>
                      </a:pPr>
                      <a:r>
                        <a:rPr lang="en-US" sz="2240">
                          <a:solidFill>
                            <a:srgbClr val="000000"/>
                          </a:solidFill>
                          <a:latin typeface="Asap Condensed Bold"/>
                        </a:rPr>
                        <a:t>0.99</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3136"/>
                        </a:lnSpc>
                        <a:defRPr/>
                      </a:pPr>
                      <a:r>
                        <a:rPr lang="en-US" sz="2240">
                          <a:solidFill>
                            <a:srgbClr val="000000"/>
                          </a:solidFill>
                          <a:latin typeface="Asap Condensed Bold"/>
                        </a:rPr>
                        <a:t>0.93</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3136"/>
                        </a:lnSpc>
                        <a:defRPr/>
                      </a:pPr>
                      <a:r>
                        <a:rPr lang="en-US" sz="2240">
                          <a:solidFill>
                            <a:srgbClr val="000000"/>
                          </a:solidFill>
                          <a:latin typeface="Asap Condensed Bold"/>
                        </a:rPr>
                        <a:t>0.019</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3136"/>
                        </a:lnSpc>
                        <a:defRPr/>
                      </a:pPr>
                      <a:r>
                        <a:rPr lang="en-US" sz="2240">
                          <a:solidFill>
                            <a:srgbClr val="000000"/>
                          </a:solidFill>
                          <a:latin typeface="Asap Condensed Bold"/>
                        </a:rPr>
                        <a:t>0.47</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r>
              <a:tr h="1020095">
                <a:tc>
                  <a:txBody>
                    <a:bodyPr anchor="t" rtlCol="false"/>
                    <a:lstStyle/>
                    <a:p>
                      <a:pPr algn="l">
                        <a:lnSpc>
                          <a:spcPts val="3079"/>
                        </a:lnSpc>
                        <a:defRPr/>
                      </a:pPr>
                      <a:r>
                        <a:rPr lang="en-US" sz="2199">
                          <a:solidFill>
                            <a:srgbClr val="000000"/>
                          </a:solidFill>
                          <a:latin typeface="Asap Condensed Bold"/>
                        </a:rPr>
                        <a:t>XGBoost (With Grid search cv)</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3136"/>
                        </a:lnSpc>
                        <a:defRPr/>
                      </a:pPr>
                      <a:r>
                        <a:rPr lang="en-US" sz="2240">
                          <a:solidFill>
                            <a:srgbClr val="000000"/>
                          </a:solidFill>
                          <a:latin typeface="Asap Condensed Bold"/>
                        </a:rPr>
                        <a:t>0.95</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3136"/>
                        </a:lnSpc>
                        <a:defRPr/>
                      </a:pPr>
                      <a:r>
                        <a:rPr lang="en-US" sz="2240">
                          <a:solidFill>
                            <a:srgbClr val="000000"/>
                          </a:solidFill>
                          <a:latin typeface="Asap Condensed Bold"/>
                        </a:rPr>
                        <a:t>0.92</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3136"/>
                        </a:lnSpc>
                        <a:defRPr/>
                      </a:pPr>
                      <a:r>
                        <a:rPr lang="en-US" sz="2240">
                          <a:solidFill>
                            <a:srgbClr val="000000"/>
                          </a:solidFill>
                          <a:latin typeface="Asap Condensed Bold"/>
                        </a:rPr>
                        <a:t>0.38</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3136"/>
                        </a:lnSpc>
                        <a:defRPr/>
                      </a:pPr>
                      <a:r>
                        <a:rPr lang="en-US" sz="2240">
                          <a:solidFill>
                            <a:srgbClr val="000000"/>
                          </a:solidFill>
                          <a:latin typeface="Asap Condensed Bold"/>
                        </a:rPr>
                        <a:t>0.51</a:t>
                      </a:r>
                      <a:endParaRPr lang="en-US" sz="1100"/>
                    </a:p>
                  </a:txBody>
                  <a:tcPr marL="133350" marR="133350" marT="133350" marB="13335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r>
            </a:tbl>
          </a:graphicData>
        </a:graphic>
      </p:graphicFrame>
      <p:grpSp>
        <p:nvGrpSpPr>
          <p:cNvPr name="Group 3" id="3"/>
          <p:cNvGrpSpPr/>
          <p:nvPr/>
        </p:nvGrpSpPr>
        <p:grpSpPr>
          <a:xfrm rot="0">
            <a:off x="1028700" y="410555"/>
            <a:ext cx="16230505" cy="1918173"/>
            <a:chOff x="0" y="0"/>
            <a:chExt cx="18758712" cy="2216964"/>
          </a:xfrm>
        </p:grpSpPr>
        <p:sp>
          <p:nvSpPr>
            <p:cNvPr name="Freeform 4" id="4"/>
            <p:cNvSpPr/>
            <p:nvPr/>
          </p:nvSpPr>
          <p:spPr>
            <a:xfrm flipH="false" flipV="false" rot="0">
              <a:off x="31750" y="31750"/>
              <a:ext cx="18695212" cy="2153464"/>
            </a:xfrm>
            <a:custGeom>
              <a:avLst/>
              <a:gdLst/>
              <a:ahLst/>
              <a:cxnLst/>
              <a:rect r="r" b="b" t="t" l="l"/>
              <a:pathLst>
                <a:path h="2153464" w="18695212">
                  <a:moveTo>
                    <a:pt x="18602502" y="2153464"/>
                  </a:moveTo>
                  <a:lnTo>
                    <a:pt x="92710" y="2153464"/>
                  </a:lnTo>
                  <a:cubicBezTo>
                    <a:pt x="41910" y="2153464"/>
                    <a:pt x="0" y="2111554"/>
                    <a:pt x="0" y="2060754"/>
                  </a:cubicBezTo>
                  <a:lnTo>
                    <a:pt x="0" y="92710"/>
                  </a:lnTo>
                  <a:cubicBezTo>
                    <a:pt x="0" y="41910"/>
                    <a:pt x="41910" y="0"/>
                    <a:pt x="92710" y="0"/>
                  </a:cubicBezTo>
                  <a:lnTo>
                    <a:pt x="18601232" y="0"/>
                  </a:lnTo>
                  <a:cubicBezTo>
                    <a:pt x="18652032" y="0"/>
                    <a:pt x="18693943" y="41910"/>
                    <a:pt x="18693943" y="92710"/>
                  </a:cubicBezTo>
                  <a:lnTo>
                    <a:pt x="18693943" y="2059484"/>
                  </a:lnTo>
                  <a:cubicBezTo>
                    <a:pt x="18695212" y="2111554"/>
                    <a:pt x="18653302" y="2153464"/>
                    <a:pt x="18602502" y="2153464"/>
                  </a:cubicBezTo>
                  <a:close/>
                </a:path>
              </a:pathLst>
            </a:custGeom>
            <a:solidFill>
              <a:srgbClr val="FFFFFF"/>
            </a:solidFill>
          </p:spPr>
        </p:sp>
        <p:sp>
          <p:nvSpPr>
            <p:cNvPr name="Freeform 5" id="5"/>
            <p:cNvSpPr/>
            <p:nvPr/>
          </p:nvSpPr>
          <p:spPr>
            <a:xfrm flipH="false" flipV="false" rot="0">
              <a:off x="0" y="0"/>
              <a:ext cx="18758712" cy="2216964"/>
            </a:xfrm>
            <a:custGeom>
              <a:avLst/>
              <a:gdLst/>
              <a:ahLst/>
              <a:cxnLst/>
              <a:rect r="r" b="b" t="t" l="l"/>
              <a:pathLst>
                <a:path h="2216964" w="18758712">
                  <a:moveTo>
                    <a:pt x="18634252" y="59690"/>
                  </a:moveTo>
                  <a:cubicBezTo>
                    <a:pt x="18669812" y="59690"/>
                    <a:pt x="18699021" y="88900"/>
                    <a:pt x="18699021" y="124460"/>
                  </a:cubicBezTo>
                  <a:lnTo>
                    <a:pt x="18699021" y="2092504"/>
                  </a:lnTo>
                  <a:cubicBezTo>
                    <a:pt x="18699021" y="2128064"/>
                    <a:pt x="18669812" y="2157274"/>
                    <a:pt x="18634252" y="2157274"/>
                  </a:cubicBezTo>
                  <a:lnTo>
                    <a:pt x="124460" y="2157274"/>
                  </a:lnTo>
                  <a:cubicBezTo>
                    <a:pt x="88900" y="2157274"/>
                    <a:pt x="59690" y="2128064"/>
                    <a:pt x="59690" y="2092504"/>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2092504"/>
                  </a:lnTo>
                  <a:cubicBezTo>
                    <a:pt x="0" y="2161084"/>
                    <a:pt x="55880" y="2216964"/>
                    <a:pt x="124460" y="2216964"/>
                  </a:cubicBezTo>
                  <a:lnTo>
                    <a:pt x="18634252" y="2216964"/>
                  </a:lnTo>
                  <a:cubicBezTo>
                    <a:pt x="18702832" y="2216964"/>
                    <a:pt x="18758712" y="2161084"/>
                    <a:pt x="18758712" y="2092504"/>
                  </a:cubicBezTo>
                  <a:lnTo>
                    <a:pt x="18758712" y="124460"/>
                  </a:lnTo>
                  <a:cubicBezTo>
                    <a:pt x="18758712" y="55880"/>
                    <a:pt x="18702832" y="0"/>
                    <a:pt x="18634252" y="0"/>
                  </a:cubicBezTo>
                  <a:close/>
                </a:path>
              </a:pathLst>
            </a:custGeom>
            <a:solidFill>
              <a:srgbClr val="191919"/>
            </a:solidFill>
          </p:spPr>
        </p:sp>
      </p:grpSp>
      <p:grpSp>
        <p:nvGrpSpPr>
          <p:cNvPr name="Group 6" id="6"/>
          <p:cNvGrpSpPr/>
          <p:nvPr/>
        </p:nvGrpSpPr>
        <p:grpSpPr>
          <a:xfrm rot="0">
            <a:off x="15263486" y="1176968"/>
            <a:ext cx="1297659" cy="360851"/>
            <a:chOff x="0" y="0"/>
            <a:chExt cx="1730212" cy="481135"/>
          </a:xfrm>
        </p:grpSpPr>
        <p:grpSp>
          <p:nvGrpSpPr>
            <p:cNvPr name="Group 7" id="7"/>
            <p:cNvGrpSpPr/>
            <p:nvPr/>
          </p:nvGrpSpPr>
          <p:grpSpPr>
            <a:xfrm rot="0">
              <a:off x="0" y="0"/>
              <a:ext cx="481135" cy="4811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25126" y="0"/>
              <a:ext cx="481135" cy="48113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249077" y="0"/>
              <a:ext cx="481135" cy="48113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TextBox 16" id="16"/>
          <p:cNvSpPr txBox="true"/>
          <p:nvPr/>
        </p:nvSpPr>
        <p:spPr>
          <a:xfrm rot="0">
            <a:off x="1736748" y="621746"/>
            <a:ext cx="3177753" cy="1318894"/>
          </a:xfrm>
          <a:prstGeom prst="rect">
            <a:avLst/>
          </a:prstGeom>
        </p:spPr>
        <p:txBody>
          <a:bodyPr anchor="t" rtlCol="false" tIns="0" lIns="0" bIns="0" rIns="0">
            <a:spAutoFit/>
          </a:bodyPr>
          <a:lstStyle/>
          <a:p>
            <a:pPr>
              <a:lnSpc>
                <a:spcPts val="10780"/>
              </a:lnSpc>
              <a:spcBef>
                <a:spcPct val="0"/>
              </a:spcBef>
            </a:pPr>
            <a:r>
              <a:rPr lang="en-US" sz="7700">
                <a:solidFill>
                  <a:srgbClr val="000000"/>
                </a:solidFill>
                <a:latin typeface="Asap Condensed Bold"/>
              </a:rPr>
              <a:t>MODEL -  </a:t>
            </a:r>
          </a:p>
        </p:txBody>
      </p:sp>
      <p:sp>
        <p:nvSpPr>
          <p:cNvPr name="TextBox 17" id="17"/>
          <p:cNvSpPr txBox="true"/>
          <p:nvPr/>
        </p:nvSpPr>
        <p:spPr>
          <a:xfrm rot="0">
            <a:off x="4914501" y="621746"/>
            <a:ext cx="9529423" cy="1318894"/>
          </a:xfrm>
          <a:prstGeom prst="rect">
            <a:avLst/>
          </a:prstGeom>
        </p:spPr>
        <p:txBody>
          <a:bodyPr anchor="t" rtlCol="false" tIns="0" lIns="0" bIns="0" rIns="0">
            <a:spAutoFit/>
          </a:bodyPr>
          <a:lstStyle/>
          <a:p>
            <a:pPr>
              <a:lnSpc>
                <a:spcPts val="10780"/>
              </a:lnSpc>
              <a:spcBef>
                <a:spcPct val="0"/>
              </a:spcBef>
            </a:pPr>
            <a:r>
              <a:rPr lang="en-US" sz="7700">
                <a:solidFill>
                  <a:srgbClr val="000000"/>
                </a:solidFill>
                <a:latin typeface="Asap Condensed Bold"/>
              </a:rPr>
              <a:t>Results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021308" y="9706032"/>
            <a:ext cx="979891" cy="9798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043385" y="-1368934"/>
            <a:ext cx="4144169" cy="414416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520601" y="2637106"/>
            <a:ext cx="4280995" cy="6311385"/>
            <a:chOff x="0" y="0"/>
            <a:chExt cx="6213285" cy="9160122"/>
          </a:xfrm>
        </p:grpSpPr>
        <p:sp>
          <p:nvSpPr>
            <p:cNvPr name="Freeform 9" id="9"/>
            <p:cNvSpPr/>
            <p:nvPr/>
          </p:nvSpPr>
          <p:spPr>
            <a:xfrm flipH="false" flipV="false" rot="0">
              <a:off x="31750" y="31750"/>
              <a:ext cx="6149785" cy="9096621"/>
            </a:xfrm>
            <a:custGeom>
              <a:avLst/>
              <a:gdLst/>
              <a:ahLst/>
              <a:cxnLst/>
              <a:rect r="r" b="b" t="t" l="l"/>
              <a:pathLst>
                <a:path h="9096621" w="6149785">
                  <a:moveTo>
                    <a:pt x="6057075" y="9096621"/>
                  </a:moveTo>
                  <a:lnTo>
                    <a:pt x="92710" y="9096621"/>
                  </a:lnTo>
                  <a:cubicBezTo>
                    <a:pt x="41910" y="9096621"/>
                    <a:pt x="0" y="9054712"/>
                    <a:pt x="0" y="9003912"/>
                  </a:cubicBezTo>
                  <a:lnTo>
                    <a:pt x="0" y="92710"/>
                  </a:lnTo>
                  <a:cubicBezTo>
                    <a:pt x="0" y="41910"/>
                    <a:pt x="41910" y="0"/>
                    <a:pt x="92710" y="0"/>
                  </a:cubicBezTo>
                  <a:lnTo>
                    <a:pt x="6055805" y="0"/>
                  </a:lnTo>
                  <a:cubicBezTo>
                    <a:pt x="6106605" y="0"/>
                    <a:pt x="6148515" y="41910"/>
                    <a:pt x="6148515" y="92710"/>
                  </a:cubicBezTo>
                  <a:lnTo>
                    <a:pt x="6148515" y="9002642"/>
                  </a:lnTo>
                  <a:cubicBezTo>
                    <a:pt x="6149785" y="9054712"/>
                    <a:pt x="6107875" y="9096621"/>
                    <a:pt x="6057075" y="9096621"/>
                  </a:cubicBezTo>
                  <a:close/>
                </a:path>
              </a:pathLst>
            </a:custGeom>
            <a:solidFill>
              <a:srgbClr val="FFFFFF"/>
            </a:solidFill>
          </p:spPr>
        </p:sp>
        <p:sp>
          <p:nvSpPr>
            <p:cNvPr name="Freeform 10" id="10"/>
            <p:cNvSpPr/>
            <p:nvPr/>
          </p:nvSpPr>
          <p:spPr>
            <a:xfrm flipH="false" flipV="false" rot="0">
              <a:off x="0" y="0"/>
              <a:ext cx="6213285" cy="9160121"/>
            </a:xfrm>
            <a:custGeom>
              <a:avLst/>
              <a:gdLst/>
              <a:ahLst/>
              <a:cxnLst/>
              <a:rect r="r" b="b" t="t" l="l"/>
              <a:pathLst>
                <a:path h="9160121" w="6213285">
                  <a:moveTo>
                    <a:pt x="6088825" y="59690"/>
                  </a:moveTo>
                  <a:cubicBezTo>
                    <a:pt x="6124385" y="59690"/>
                    <a:pt x="6153595" y="88900"/>
                    <a:pt x="6153595" y="124460"/>
                  </a:cubicBezTo>
                  <a:lnTo>
                    <a:pt x="6153595" y="9035662"/>
                  </a:lnTo>
                  <a:cubicBezTo>
                    <a:pt x="6153595" y="9071221"/>
                    <a:pt x="6124385" y="9100431"/>
                    <a:pt x="6088825" y="9100431"/>
                  </a:cubicBezTo>
                  <a:lnTo>
                    <a:pt x="124460" y="9100431"/>
                  </a:lnTo>
                  <a:cubicBezTo>
                    <a:pt x="88900" y="9100431"/>
                    <a:pt x="59690" y="9071221"/>
                    <a:pt x="59690" y="9035662"/>
                  </a:cubicBezTo>
                  <a:lnTo>
                    <a:pt x="59690" y="124460"/>
                  </a:lnTo>
                  <a:cubicBezTo>
                    <a:pt x="59690" y="88900"/>
                    <a:pt x="88900" y="59690"/>
                    <a:pt x="124460" y="59690"/>
                  </a:cubicBezTo>
                  <a:lnTo>
                    <a:pt x="6088825" y="59690"/>
                  </a:lnTo>
                  <a:moveTo>
                    <a:pt x="6088825" y="0"/>
                  </a:moveTo>
                  <a:lnTo>
                    <a:pt x="124460" y="0"/>
                  </a:lnTo>
                  <a:cubicBezTo>
                    <a:pt x="55880" y="0"/>
                    <a:pt x="0" y="55880"/>
                    <a:pt x="0" y="124460"/>
                  </a:cubicBezTo>
                  <a:lnTo>
                    <a:pt x="0" y="9035662"/>
                  </a:lnTo>
                  <a:cubicBezTo>
                    <a:pt x="0" y="9104242"/>
                    <a:pt x="55880" y="9160121"/>
                    <a:pt x="124460" y="9160121"/>
                  </a:cubicBezTo>
                  <a:lnTo>
                    <a:pt x="6088825" y="9160121"/>
                  </a:lnTo>
                  <a:cubicBezTo>
                    <a:pt x="6157405" y="9160121"/>
                    <a:pt x="6213285" y="9104242"/>
                    <a:pt x="6213285" y="9035662"/>
                  </a:cubicBezTo>
                  <a:lnTo>
                    <a:pt x="6213285" y="124460"/>
                  </a:lnTo>
                  <a:cubicBezTo>
                    <a:pt x="6213285" y="55880"/>
                    <a:pt x="6157405" y="0"/>
                    <a:pt x="6088825" y="0"/>
                  </a:cubicBezTo>
                  <a:close/>
                </a:path>
              </a:pathLst>
            </a:custGeom>
            <a:solidFill>
              <a:srgbClr val="191919"/>
            </a:solidFill>
          </p:spPr>
        </p:sp>
      </p:grpSp>
      <p:grpSp>
        <p:nvGrpSpPr>
          <p:cNvPr name="Group 11" id="11"/>
          <p:cNvGrpSpPr/>
          <p:nvPr/>
        </p:nvGrpSpPr>
        <p:grpSpPr>
          <a:xfrm rot="0">
            <a:off x="6449522" y="3012400"/>
            <a:ext cx="1033368" cy="287358"/>
            <a:chOff x="0" y="0"/>
            <a:chExt cx="1377824" cy="383143"/>
          </a:xfrm>
        </p:grpSpPr>
        <p:grpSp>
          <p:nvGrpSpPr>
            <p:cNvPr name="Group 12" id="12"/>
            <p:cNvGrpSpPr/>
            <p:nvPr/>
          </p:nvGrpSpPr>
          <p:grpSpPr>
            <a:xfrm rot="0">
              <a:off x="0" y="0"/>
              <a:ext cx="383143" cy="38314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497808" y="0"/>
              <a:ext cx="383143" cy="38314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994681" y="0"/>
              <a:ext cx="383143" cy="38314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AutoShape 21" id="21"/>
          <p:cNvSpPr/>
          <p:nvPr/>
        </p:nvSpPr>
        <p:spPr>
          <a:xfrm>
            <a:off x="3520601" y="3571142"/>
            <a:ext cx="4280995" cy="0"/>
          </a:xfrm>
          <a:prstGeom prst="line">
            <a:avLst/>
          </a:prstGeom>
          <a:ln cap="flat" w="38100">
            <a:solidFill>
              <a:srgbClr val="000000"/>
            </a:solidFill>
            <a:prstDash val="solid"/>
            <a:headEnd type="none" len="sm" w="sm"/>
            <a:tailEnd type="none" len="sm" w="sm"/>
          </a:ln>
        </p:spPr>
      </p:sp>
      <p:grpSp>
        <p:nvGrpSpPr>
          <p:cNvPr name="Group 22" id="22"/>
          <p:cNvGrpSpPr/>
          <p:nvPr/>
        </p:nvGrpSpPr>
        <p:grpSpPr>
          <a:xfrm rot="0">
            <a:off x="17289701" y="6288494"/>
            <a:ext cx="582715" cy="58271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10106257">
            <a:off x="3546310" y="467847"/>
            <a:ext cx="802223" cy="80222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4411179" y="7082383"/>
            <a:ext cx="4254759" cy="4254759"/>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9448011" y="2637106"/>
            <a:ext cx="4280995" cy="6311385"/>
            <a:chOff x="0" y="0"/>
            <a:chExt cx="6213285" cy="9160122"/>
          </a:xfrm>
        </p:grpSpPr>
        <p:sp>
          <p:nvSpPr>
            <p:cNvPr name="Freeform 32" id="32"/>
            <p:cNvSpPr/>
            <p:nvPr/>
          </p:nvSpPr>
          <p:spPr>
            <a:xfrm flipH="false" flipV="false" rot="0">
              <a:off x="31750" y="31750"/>
              <a:ext cx="6149785" cy="9096621"/>
            </a:xfrm>
            <a:custGeom>
              <a:avLst/>
              <a:gdLst/>
              <a:ahLst/>
              <a:cxnLst/>
              <a:rect r="r" b="b" t="t" l="l"/>
              <a:pathLst>
                <a:path h="9096621" w="6149785">
                  <a:moveTo>
                    <a:pt x="6057075" y="9096621"/>
                  </a:moveTo>
                  <a:lnTo>
                    <a:pt x="92710" y="9096621"/>
                  </a:lnTo>
                  <a:cubicBezTo>
                    <a:pt x="41910" y="9096621"/>
                    <a:pt x="0" y="9054712"/>
                    <a:pt x="0" y="9003912"/>
                  </a:cubicBezTo>
                  <a:lnTo>
                    <a:pt x="0" y="92710"/>
                  </a:lnTo>
                  <a:cubicBezTo>
                    <a:pt x="0" y="41910"/>
                    <a:pt x="41910" y="0"/>
                    <a:pt x="92710" y="0"/>
                  </a:cubicBezTo>
                  <a:lnTo>
                    <a:pt x="6055805" y="0"/>
                  </a:lnTo>
                  <a:cubicBezTo>
                    <a:pt x="6106605" y="0"/>
                    <a:pt x="6148515" y="41910"/>
                    <a:pt x="6148515" y="92710"/>
                  </a:cubicBezTo>
                  <a:lnTo>
                    <a:pt x="6148515" y="9002642"/>
                  </a:lnTo>
                  <a:cubicBezTo>
                    <a:pt x="6149785" y="9054712"/>
                    <a:pt x="6107875" y="9096621"/>
                    <a:pt x="6057075" y="9096621"/>
                  </a:cubicBezTo>
                  <a:close/>
                </a:path>
              </a:pathLst>
            </a:custGeom>
            <a:solidFill>
              <a:srgbClr val="FFFFFF"/>
            </a:solidFill>
          </p:spPr>
        </p:sp>
        <p:sp>
          <p:nvSpPr>
            <p:cNvPr name="Freeform 33" id="33"/>
            <p:cNvSpPr/>
            <p:nvPr/>
          </p:nvSpPr>
          <p:spPr>
            <a:xfrm flipH="false" flipV="false" rot="0">
              <a:off x="0" y="0"/>
              <a:ext cx="6213285" cy="9160121"/>
            </a:xfrm>
            <a:custGeom>
              <a:avLst/>
              <a:gdLst/>
              <a:ahLst/>
              <a:cxnLst/>
              <a:rect r="r" b="b" t="t" l="l"/>
              <a:pathLst>
                <a:path h="9160121" w="6213285">
                  <a:moveTo>
                    <a:pt x="6088825" y="59690"/>
                  </a:moveTo>
                  <a:cubicBezTo>
                    <a:pt x="6124385" y="59690"/>
                    <a:pt x="6153595" y="88900"/>
                    <a:pt x="6153595" y="124460"/>
                  </a:cubicBezTo>
                  <a:lnTo>
                    <a:pt x="6153595" y="9035662"/>
                  </a:lnTo>
                  <a:cubicBezTo>
                    <a:pt x="6153595" y="9071221"/>
                    <a:pt x="6124385" y="9100431"/>
                    <a:pt x="6088825" y="9100431"/>
                  </a:cubicBezTo>
                  <a:lnTo>
                    <a:pt x="124460" y="9100431"/>
                  </a:lnTo>
                  <a:cubicBezTo>
                    <a:pt x="88900" y="9100431"/>
                    <a:pt x="59690" y="9071221"/>
                    <a:pt x="59690" y="9035662"/>
                  </a:cubicBezTo>
                  <a:lnTo>
                    <a:pt x="59690" y="124460"/>
                  </a:lnTo>
                  <a:cubicBezTo>
                    <a:pt x="59690" y="88900"/>
                    <a:pt x="88900" y="59690"/>
                    <a:pt x="124460" y="59690"/>
                  </a:cubicBezTo>
                  <a:lnTo>
                    <a:pt x="6088825" y="59690"/>
                  </a:lnTo>
                  <a:moveTo>
                    <a:pt x="6088825" y="0"/>
                  </a:moveTo>
                  <a:lnTo>
                    <a:pt x="124460" y="0"/>
                  </a:lnTo>
                  <a:cubicBezTo>
                    <a:pt x="55880" y="0"/>
                    <a:pt x="0" y="55880"/>
                    <a:pt x="0" y="124460"/>
                  </a:cubicBezTo>
                  <a:lnTo>
                    <a:pt x="0" y="9035662"/>
                  </a:lnTo>
                  <a:cubicBezTo>
                    <a:pt x="0" y="9104242"/>
                    <a:pt x="55880" y="9160121"/>
                    <a:pt x="124460" y="9160121"/>
                  </a:cubicBezTo>
                  <a:lnTo>
                    <a:pt x="6088825" y="9160121"/>
                  </a:lnTo>
                  <a:cubicBezTo>
                    <a:pt x="6157405" y="9160121"/>
                    <a:pt x="6213285" y="9104242"/>
                    <a:pt x="6213285" y="9035662"/>
                  </a:cubicBezTo>
                  <a:lnTo>
                    <a:pt x="6213285" y="124460"/>
                  </a:lnTo>
                  <a:cubicBezTo>
                    <a:pt x="6213285" y="55880"/>
                    <a:pt x="6157405" y="0"/>
                    <a:pt x="6088825" y="0"/>
                  </a:cubicBezTo>
                  <a:close/>
                </a:path>
              </a:pathLst>
            </a:custGeom>
            <a:solidFill>
              <a:srgbClr val="191919"/>
            </a:solidFill>
          </p:spPr>
        </p:sp>
      </p:grpSp>
      <p:grpSp>
        <p:nvGrpSpPr>
          <p:cNvPr name="Group 34" id="34"/>
          <p:cNvGrpSpPr/>
          <p:nvPr/>
        </p:nvGrpSpPr>
        <p:grpSpPr>
          <a:xfrm rot="0">
            <a:off x="12376932" y="3012400"/>
            <a:ext cx="1033368" cy="287358"/>
            <a:chOff x="0" y="0"/>
            <a:chExt cx="1377824" cy="383143"/>
          </a:xfrm>
        </p:grpSpPr>
        <p:grpSp>
          <p:nvGrpSpPr>
            <p:cNvPr name="Group 35" id="35"/>
            <p:cNvGrpSpPr/>
            <p:nvPr/>
          </p:nvGrpSpPr>
          <p:grpSpPr>
            <a:xfrm rot="0">
              <a:off x="0" y="0"/>
              <a:ext cx="383143" cy="383143"/>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37" id="3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497808" y="0"/>
              <a:ext cx="383143" cy="383143"/>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40" id="4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994681" y="0"/>
              <a:ext cx="383143" cy="383143"/>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43" id="4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AutoShape 44" id="44"/>
          <p:cNvSpPr/>
          <p:nvPr/>
        </p:nvSpPr>
        <p:spPr>
          <a:xfrm>
            <a:off x="9448011" y="3571142"/>
            <a:ext cx="4280995" cy="0"/>
          </a:xfrm>
          <a:prstGeom prst="line">
            <a:avLst/>
          </a:prstGeom>
          <a:ln cap="flat" w="38100">
            <a:solidFill>
              <a:srgbClr val="000000"/>
            </a:solidFill>
            <a:prstDash val="solid"/>
            <a:headEnd type="none" len="sm" w="sm"/>
            <a:tailEnd type="none" len="sm" w="sm"/>
          </a:ln>
        </p:spPr>
      </p:sp>
      <p:grpSp>
        <p:nvGrpSpPr>
          <p:cNvPr name="Group 45" id="45"/>
          <p:cNvGrpSpPr>
            <a:grpSpLocks noChangeAspect="true"/>
          </p:cNvGrpSpPr>
          <p:nvPr/>
        </p:nvGrpSpPr>
        <p:grpSpPr>
          <a:xfrm rot="0">
            <a:off x="3894307" y="3930238"/>
            <a:ext cx="3588583" cy="3588583"/>
            <a:chOff x="0" y="0"/>
            <a:chExt cx="6350000" cy="6350000"/>
          </a:xfrm>
        </p:grpSpPr>
        <p:sp>
          <p:nvSpPr>
            <p:cNvPr name="Freeform 46" id="46"/>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solidFill>
              <a:srgbClr val="000000">
                <a:alpha val="0"/>
              </a:srgbClr>
            </a:solidFill>
            <a:ln w="12700">
              <a:solidFill>
                <a:srgbClr val="000000"/>
              </a:solidFill>
            </a:ln>
          </p:spPr>
        </p:sp>
        <p:sp>
          <p:nvSpPr>
            <p:cNvPr name="Freeform 47" id="47"/>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F5C853"/>
            </a:solidFill>
          </p:spPr>
        </p:sp>
      </p:grpSp>
      <p:grpSp>
        <p:nvGrpSpPr>
          <p:cNvPr name="Group 48" id="48"/>
          <p:cNvGrpSpPr>
            <a:grpSpLocks noChangeAspect="true"/>
          </p:cNvGrpSpPr>
          <p:nvPr/>
        </p:nvGrpSpPr>
        <p:grpSpPr>
          <a:xfrm rot="0">
            <a:off x="3866807" y="3930238"/>
            <a:ext cx="3588583" cy="3588583"/>
            <a:chOff x="0" y="0"/>
            <a:chExt cx="6350000" cy="6350000"/>
          </a:xfrm>
        </p:grpSpPr>
        <p:sp>
          <p:nvSpPr>
            <p:cNvPr name="Freeform 49" id="49"/>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2"/>
              <a:stretch>
                <a:fillRect l="0" t="-10" r="0" b="-10"/>
              </a:stretch>
            </a:blipFill>
          </p:spPr>
        </p:sp>
        <p:sp>
          <p:nvSpPr>
            <p:cNvPr name="Freeform 50" id="50"/>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345EE9"/>
            </a:solidFill>
          </p:spPr>
        </p:sp>
      </p:grpSp>
      <p:sp>
        <p:nvSpPr>
          <p:cNvPr name="Freeform 51" id="51"/>
          <p:cNvSpPr/>
          <p:nvPr/>
        </p:nvSpPr>
        <p:spPr>
          <a:xfrm flipH="false" flipV="false" rot="0">
            <a:off x="436435" y="1868424"/>
            <a:ext cx="3084166" cy="1929005"/>
          </a:xfrm>
          <a:custGeom>
            <a:avLst/>
            <a:gdLst/>
            <a:ahLst/>
            <a:cxnLst/>
            <a:rect r="r" b="b" t="t" l="l"/>
            <a:pathLst>
              <a:path h="1929005" w="3084166">
                <a:moveTo>
                  <a:pt x="0" y="0"/>
                </a:moveTo>
                <a:lnTo>
                  <a:pt x="3084166" y="0"/>
                </a:lnTo>
                <a:lnTo>
                  <a:pt x="3084166" y="1929006"/>
                </a:lnTo>
                <a:lnTo>
                  <a:pt x="0" y="1929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2" id="52"/>
          <p:cNvSpPr/>
          <p:nvPr/>
        </p:nvSpPr>
        <p:spPr>
          <a:xfrm flipH="false" flipV="false" rot="0">
            <a:off x="15499547" y="8375642"/>
            <a:ext cx="1790154" cy="1145699"/>
          </a:xfrm>
          <a:custGeom>
            <a:avLst/>
            <a:gdLst/>
            <a:ahLst/>
            <a:cxnLst/>
            <a:rect r="r" b="b" t="t" l="l"/>
            <a:pathLst>
              <a:path h="1145699" w="1790154">
                <a:moveTo>
                  <a:pt x="0" y="0"/>
                </a:moveTo>
                <a:lnTo>
                  <a:pt x="1790154" y="0"/>
                </a:lnTo>
                <a:lnTo>
                  <a:pt x="1790154" y="1145698"/>
                </a:lnTo>
                <a:lnTo>
                  <a:pt x="0" y="11456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3" id="53"/>
          <p:cNvSpPr txBox="true"/>
          <p:nvPr/>
        </p:nvSpPr>
        <p:spPr>
          <a:xfrm rot="0">
            <a:off x="3894307" y="7660571"/>
            <a:ext cx="3588583" cy="511677"/>
          </a:xfrm>
          <a:prstGeom prst="rect">
            <a:avLst/>
          </a:prstGeom>
        </p:spPr>
        <p:txBody>
          <a:bodyPr anchor="t" rtlCol="false" tIns="0" lIns="0" bIns="0" rIns="0">
            <a:spAutoFit/>
          </a:bodyPr>
          <a:lstStyle/>
          <a:p>
            <a:pPr algn="ctr">
              <a:lnSpc>
                <a:spcPts val="4134"/>
              </a:lnSpc>
              <a:spcBef>
                <a:spcPct val="0"/>
              </a:spcBef>
            </a:pPr>
            <a:r>
              <a:rPr lang="en-US" sz="2953">
                <a:solidFill>
                  <a:srgbClr val="000000"/>
                </a:solidFill>
                <a:latin typeface="Asap Condensed Bold"/>
              </a:rPr>
              <a:t>Shagufta Henna</a:t>
            </a:r>
          </a:p>
        </p:txBody>
      </p:sp>
      <p:sp>
        <p:nvSpPr>
          <p:cNvPr name="TextBox 54" id="54"/>
          <p:cNvSpPr txBox="true"/>
          <p:nvPr/>
        </p:nvSpPr>
        <p:spPr>
          <a:xfrm rot="0">
            <a:off x="9451417" y="7684687"/>
            <a:ext cx="3588583" cy="511677"/>
          </a:xfrm>
          <a:prstGeom prst="rect">
            <a:avLst/>
          </a:prstGeom>
        </p:spPr>
        <p:txBody>
          <a:bodyPr anchor="t" rtlCol="false" tIns="0" lIns="0" bIns="0" rIns="0">
            <a:spAutoFit/>
          </a:bodyPr>
          <a:lstStyle/>
          <a:p>
            <a:pPr algn="ctr">
              <a:lnSpc>
                <a:spcPts val="4134"/>
              </a:lnSpc>
              <a:spcBef>
                <a:spcPct val="0"/>
              </a:spcBef>
            </a:pPr>
            <a:r>
              <a:rPr lang="en-US" sz="2953">
                <a:solidFill>
                  <a:srgbClr val="000000"/>
                </a:solidFill>
                <a:latin typeface="Asap Condensed Bold"/>
              </a:rPr>
              <a:t>Rajesh Goldy</a:t>
            </a:r>
          </a:p>
        </p:txBody>
      </p:sp>
      <p:sp>
        <p:nvSpPr>
          <p:cNvPr name="TextBox 55" id="55"/>
          <p:cNvSpPr txBox="true"/>
          <p:nvPr/>
        </p:nvSpPr>
        <p:spPr>
          <a:xfrm rot="0">
            <a:off x="5321692" y="1132777"/>
            <a:ext cx="7699617" cy="1318894"/>
          </a:xfrm>
          <a:prstGeom prst="rect">
            <a:avLst/>
          </a:prstGeom>
        </p:spPr>
        <p:txBody>
          <a:bodyPr anchor="t" rtlCol="false" tIns="0" lIns="0" bIns="0" rIns="0">
            <a:spAutoFit/>
          </a:bodyPr>
          <a:lstStyle/>
          <a:p>
            <a:pPr algn="ctr">
              <a:lnSpc>
                <a:spcPts val="10780"/>
              </a:lnSpc>
              <a:spcBef>
                <a:spcPct val="0"/>
              </a:spcBef>
            </a:pPr>
            <a:r>
              <a:rPr lang="en-US" sz="7700">
                <a:solidFill>
                  <a:srgbClr val="000000"/>
                </a:solidFill>
                <a:latin typeface="Asap Condensed Bold"/>
              </a:rPr>
              <a:t>THE TEAM</a:t>
            </a:r>
          </a:p>
        </p:txBody>
      </p:sp>
      <p:sp>
        <p:nvSpPr>
          <p:cNvPr name="TextBox 56" id="56"/>
          <p:cNvSpPr txBox="true"/>
          <p:nvPr/>
        </p:nvSpPr>
        <p:spPr>
          <a:xfrm rot="0">
            <a:off x="3894307" y="8193467"/>
            <a:ext cx="3588583" cy="480894"/>
          </a:xfrm>
          <a:prstGeom prst="rect">
            <a:avLst/>
          </a:prstGeom>
        </p:spPr>
        <p:txBody>
          <a:bodyPr anchor="t" rtlCol="false" tIns="0" lIns="0" bIns="0" rIns="0">
            <a:spAutoFit/>
          </a:bodyPr>
          <a:lstStyle/>
          <a:p>
            <a:pPr algn="ctr">
              <a:lnSpc>
                <a:spcPts val="3944"/>
              </a:lnSpc>
              <a:spcBef>
                <a:spcPct val="0"/>
              </a:spcBef>
            </a:pPr>
            <a:r>
              <a:rPr lang="en-US" sz="2817" spc="101">
                <a:solidFill>
                  <a:srgbClr val="000000"/>
                </a:solidFill>
                <a:latin typeface="Dumondi Condensed Italics"/>
              </a:rPr>
              <a:t>PhD, Professor at ATU</a:t>
            </a:r>
          </a:p>
        </p:txBody>
      </p:sp>
      <p:sp>
        <p:nvSpPr>
          <p:cNvPr name="TextBox 57" id="57"/>
          <p:cNvSpPr txBox="true"/>
          <p:nvPr/>
        </p:nvSpPr>
        <p:spPr>
          <a:xfrm rot="0">
            <a:off x="9451417" y="8217583"/>
            <a:ext cx="3588583" cy="480894"/>
          </a:xfrm>
          <a:prstGeom prst="rect">
            <a:avLst/>
          </a:prstGeom>
        </p:spPr>
        <p:txBody>
          <a:bodyPr anchor="t" rtlCol="false" tIns="0" lIns="0" bIns="0" rIns="0">
            <a:spAutoFit/>
          </a:bodyPr>
          <a:lstStyle/>
          <a:p>
            <a:pPr algn="ctr">
              <a:lnSpc>
                <a:spcPts val="3944"/>
              </a:lnSpc>
              <a:spcBef>
                <a:spcPct val="0"/>
              </a:spcBef>
            </a:pPr>
            <a:r>
              <a:rPr lang="en-US" sz="2817" spc="101">
                <a:solidFill>
                  <a:srgbClr val="000000"/>
                </a:solidFill>
                <a:latin typeface="Dumondi Condensed Italics"/>
              </a:rPr>
              <a:t>Master’s student at ATU</a:t>
            </a:r>
          </a:p>
        </p:txBody>
      </p:sp>
      <p:grpSp>
        <p:nvGrpSpPr>
          <p:cNvPr name="Group 58" id="58"/>
          <p:cNvGrpSpPr>
            <a:grpSpLocks noChangeAspect="true"/>
          </p:cNvGrpSpPr>
          <p:nvPr/>
        </p:nvGrpSpPr>
        <p:grpSpPr>
          <a:xfrm rot="0">
            <a:off x="9794217" y="3998507"/>
            <a:ext cx="3588583" cy="3588583"/>
            <a:chOff x="0" y="0"/>
            <a:chExt cx="6350000" cy="6350000"/>
          </a:xfrm>
        </p:grpSpPr>
        <p:sp>
          <p:nvSpPr>
            <p:cNvPr name="Freeform 59" id="59"/>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7"/>
              <a:stretch>
                <a:fillRect l="0" t="-16866" r="0" b="-16866"/>
              </a:stretch>
            </a:blipFill>
          </p:spPr>
        </p:sp>
        <p:sp>
          <p:nvSpPr>
            <p:cNvPr name="Freeform 60" id="60"/>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345EE9"/>
            </a:solid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7F4E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586262" y="46377"/>
            <a:ext cx="19467886" cy="11862947"/>
          </a:xfrm>
          <a:prstGeom prst="rect">
            <a:avLst/>
          </a:prstGeom>
        </p:spPr>
      </p:pic>
      <p:sp>
        <p:nvSpPr>
          <p:cNvPr name="TextBox 3" id="3"/>
          <p:cNvSpPr txBox="true"/>
          <p:nvPr/>
        </p:nvSpPr>
        <p:spPr>
          <a:xfrm rot="0">
            <a:off x="3176064" y="110939"/>
            <a:ext cx="11935871" cy="1247775"/>
          </a:xfrm>
          <a:prstGeom prst="rect">
            <a:avLst/>
          </a:prstGeom>
        </p:spPr>
        <p:txBody>
          <a:bodyPr anchor="t" rtlCol="false" tIns="0" lIns="0" bIns="0" rIns="0">
            <a:spAutoFit/>
          </a:bodyPr>
          <a:lstStyle/>
          <a:p>
            <a:pPr algn="ctr">
              <a:lnSpc>
                <a:spcPts val="9600"/>
              </a:lnSpc>
            </a:pPr>
            <a:r>
              <a:rPr lang="en-US" sz="8000">
                <a:solidFill>
                  <a:srgbClr val="3B4C42"/>
                </a:solidFill>
                <a:latin typeface="Now Heavy"/>
              </a:rPr>
              <a:t>Results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9597" y="-410210"/>
            <a:ext cx="2896113" cy="28961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986934" y="1537667"/>
            <a:ext cx="14441095" cy="7051773"/>
            <a:chOff x="0" y="0"/>
            <a:chExt cx="18758712" cy="9160122"/>
          </a:xfrm>
        </p:grpSpPr>
        <p:sp>
          <p:nvSpPr>
            <p:cNvPr name="Freeform 6" id="6"/>
            <p:cNvSpPr/>
            <p:nvPr/>
          </p:nvSpPr>
          <p:spPr>
            <a:xfrm flipH="false" flipV="false" rot="0">
              <a:off x="31750" y="31750"/>
              <a:ext cx="18695212" cy="9096621"/>
            </a:xfrm>
            <a:custGeom>
              <a:avLst/>
              <a:gdLst/>
              <a:ahLst/>
              <a:cxnLst/>
              <a:rect r="r" b="b" t="t" l="l"/>
              <a:pathLst>
                <a:path h="9096621" w="18695212">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name="Freeform 7" id="7"/>
            <p:cNvSpPr/>
            <p:nvPr/>
          </p:nvSpPr>
          <p:spPr>
            <a:xfrm flipH="false" flipV="false" rot="0">
              <a:off x="0" y="0"/>
              <a:ext cx="18758712" cy="9160121"/>
            </a:xfrm>
            <a:custGeom>
              <a:avLst/>
              <a:gdLst/>
              <a:ahLst/>
              <a:cxnLst/>
              <a:rect r="r" b="b" t="t" l="l"/>
              <a:pathLst>
                <a:path h="9160121" w="18758712">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sp>
        <p:nvSpPr>
          <p:cNvPr name="Freeform 8" id="8"/>
          <p:cNvSpPr/>
          <p:nvPr/>
        </p:nvSpPr>
        <p:spPr>
          <a:xfrm flipH="false" flipV="false" rot="0">
            <a:off x="1028700" y="109077"/>
            <a:ext cx="2969903" cy="1857539"/>
          </a:xfrm>
          <a:custGeom>
            <a:avLst/>
            <a:gdLst/>
            <a:ahLst/>
            <a:cxnLst/>
            <a:rect r="r" b="b" t="t" l="l"/>
            <a:pathLst>
              <a:path h="1857539" w="2969903">
                <a:moveTo>
                  <a:pt x="0" y="0"/>
                </a:moveTo>
                <a:lnTo>
                  <a:pt x="2969903" y="0"/>
                </a:lnTo>
                <a:lnTo>
                  <a:pt x="2969903" y="1857539"/>
                </a:lnTo>
                <a:lnTo>
                  <a:pt x="0" y="18575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0" id="10"/>
          <p:cNvSpPr txBox="true"/>
          <p:nvPr/>
        </p:nvSpPr>
        <p:spPr>
          <a:xfrm rot="0">
            <a:off x="5767744" y="159703"/>
            <a:ext cx="6412483"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Conclusion</a:t>
            </a:r>
          </a:p>
        </p:txBody>
      </p:sp>
      <p:sp>
        <p:nvSpPr>
          <p:cNvPr name="TextBox 11" id="11"/>
          <p:cNvSpPr txBox="true"/>
          <p:nvPr/>
        </p:nvSpPr>
        <p:spPr>
          <a:xfrm rot="0">
            <a:off x="2001144" y="1669097"/>
            <a:ext cx="14295238" cy="3981450"/>
          </a:xfrm>
          <a:prstGeom prst="rect">
            <a:avLst/>
          </a:prstGeom>
        </p:spPr>
        <p:txBody>
          <a:bodyPr anchor="t" rtlCol="false" tIns="0" lIns="0" bIns="0" rIns="0">
            <a:spAutoFit/>
          </a:bodyPr>
          <a:lstStyle/>
          <a:p>
            <a:pPr marL="647700" indent="-323850" lvl="1">
              <a:lnSpc>
                <a:spcPts val="3900"/>
              </a:lnSpc>
              <a:buFont typeface="Arial"/>
              <a:buChar char="•"/>
            </a:pPr>
            <a:r>
              <a:rPr lang="en-US" sz="3000" spc="-60">
                <a:solidFill>
                  <a:srgbClr val="13193D"/>
                </a:solidFill>
                <a:latin typeface="Poppins"/>
              </a:rPr>
              <a:t>Initially Random Forest is used to train the model with all the parameters after implementation of PCA and achieved the test score of 0.93</a:t>
            </a:r>
          </a:p>
          <a:p>
            <a:pPr marL="647700" indent="-323850" lvl="1">
              <a:lnSpc>
                <a:spcPts val="3900"/>
              </a:lnSpc>
              <a:buFont typeface="Arial"/>
              <a:buChar char="•"/>
            </a:pPr>
            <a:r>
              <a:rPr lang="en-US" sz="3000" spc="-60">
                <a:solidFill>
                  <a:srgbClr val="13193D"/>
                </a:solidFill>
                <a:latin typeface="Poppins"/>
              </a:rPr>
              <a:t>Random Forest helped to select the top 10 features</a:t>
            </a:r>
          </a:p>
          <a:p>
            <a:pPr marL="647700" indent="-323850" lvl="1">
              <a:lnSpc>
                <a:spcPts val="3900"/>
              </a:lnSpc>
              <a:buFont typeface="Arial"/>
              <a:buChar char="•"/>
            </a:pPr>
            <a:r>
              <a:rPr lang="en-US" sz="3000" spc="-60">
                <a:solidFill>
                  <a:srgbClr val="13193D"/>
                </a:solidFill>
                <a:latin typeface="Poppins"/>
              </a:rPr>
              <a:t>XGBoost outperformed the best in terms of lower overfitting to the dataset</a:t>
            </a:r>
          </a:p>
          <a:p>
            <a:pPr marL="647700" indent="-323850" lvl="1">
              <a:lnSpc>
                <a:spcPts val="3900"/>
              </a:lnSpc>
              <a:buFont typeface="Arial"/>
              <a:buChar char="•"/>
            </a:pPr>
            <a:r>
              <a:rPr lang="en-US" sz="3000" spc="-60">
                <a:solidFill>
                  <a:srgbClr val="13193D"/>
                </a:solidFill>
                <a:latin typeface="Poppins"/>
              </a:rPr>
              <a:t>There is a higher correlation between likes and dislikes</a:t>
            </a:r>
          </a:p>
          <a:p>
            <a:pPr marL="647700" indent="-323850" lvl="1">
              <a:lnSpc>
                <a:spcPts val="3900"/>
              </a:lnSpc>
              <a:buFont typeface="Arial"/>
              <a:buChar char="•"/>
            </a:pPr>
            <a:r>
              <a:rPr lang="en-US" sz="3000" spc="-60">
                <a:solidFill>
                  <a:srgbClr val="13193D"/>
                </a:solidFill>
                <a:latin typeface="Poppins"/>
              </a:rPr>
              <a:t>Top features which contributed to predict the number of views are dislikes, likes, comment, length of title and description</a:t>
            </a:r>
          </a:p>
          <a:p>
            <a:pPr marL="0" indent="0" lvl="0">
              <a:lnSpc>
                <a:spcPts val="3900"/>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9597" y="-410210"/>
            <a:ext cx="2896113" cy="28961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986934" y="1537667"/>
            <a:ext cx="14441095" cy="7051773"/>
            <a:chOff x="0" y="0"/>
            <a:chExt cx="18758712" cy="9160122"/>
          </a:xfrm>
        </p:grpSpPr>
        <p:sp>
          <p:nvSpPr>
            <p:cNvPr name="Freeform 6" id="6"/>
            <p:cNvSpPr/>
            <p:nvPr/>
          </p:nvSpPr>
          <p:spPr>
            <a:xfrm flipH="false" flipV="false" rot="0">
              <a:off x="31750" y="31750"/>
              <a:ext cx="18695212" cy="9096621"/>
            </a:xfrm>
            <a:custGeom>
              <a:avLst/>
              <a:gdLst/>
              <a:ahLst/>
              <a:cxnLst/>
              <a:rect r="r" b="b" t="t" l="l"/>
              <a:pathLst>
                <a:path h="9096621" w="18695212">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name="Freeform 7" id="7"/>
            <p:cNvSpPr/>
            <p:nvPr/>
          </p:nvSpPr>
          <p:spPr>
            <a:xfrm flipH="false" flipV="false" rot="0">
              <a:off x="0" y="0"/>
              <a:ext cx="18758712" cy="9160121"/>
            </a:xfrm>
            <a:custGeom>
              <a:avLst/>
              <a:gdLst/>
              <a:ahLst/>
              <a:cxnLst/>
              <a:rect r="r" b="b" t="t" l="l"/>
              <a:pathLst>
                <a:path h="9160121" w="18758712">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sp>
        <p:nvSpPr>
          <p:cNvPr name="Freeform 8" id="8"/>
          <p:cNvSpPr/>
          <p:nvPr/>
        </p:nvSpPr>
        <p:spPr>
          <a:xfrm flipH="false" flipV="false" rot="0">
            <a:off x="1028700" y="109077"/>
            <a:ext cx="2969903" cy="1857539"/>
          </a:xfrm>
          <a:custGeom>
            <a:avLst/>
            <a:gdLst/>
            <a:ahLst/>
            <a:cxnLst/>
            <a:rect r="r" b="b" t="t" l="l"/>
            <a:pathLst>
              <a:path h="1857539" w="2969903">
                <a:moveTo>
                  <a:pt x="0" y="0"/>
                </a:moveTo>
                <a:lnTo>
                  <a:pt x="2969903" y="0"/>
                </a:lnTo>
                <a:lnTo>
                  <a:pt x="2969903" y="1857539"/>
                </a:lnTo>
                <a:lnTo>
                  <a:pt x="0" y="18575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0" id="10"/>
          <p:cNvSpPr txBox="true"/>
          <p:nvPr/>
        </p:nvSpPr>
        <p:spPr>
          <a:xfrm rot="0">
            <a:off x="5767744" y="159703"/>
            <a:ext cx="6412483"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Conclusion</a:t>
            </a:r>
          </a:p>
        </p:txBody>
      </p:sp>
      <p:sp>
        <p:nvSpPr>
          <p:cNvPr name="TextBox 11" id="11"/>
          <p:cNvSpPr txBox="true"/>
          <p:nvPr/>
        </p:nvSpPr>
        <p:spPr>
          <a:xfrm rot="0">
            <a:off x="2001144" y="1669097"/>
            <a:ext cx="14295238" cy="3981450"/>
          </a:xfrm>
          <a:prstGeom prst="rect">
            <a:avLst/>
          </a:prstGeom>
        </p:spPr>
        <p:txBody>
          <a:bodyPr anchor="t" rtlCol="false" tIns="0" lIns="0" bIns="0" rIns="0">
            <a:spAutoFit/>
          </a:bodyPr>
          <a:lstStyle/>
          <a:p>
            <a:pPr marL="647700" indent="-323850" lvl="1">
              <a:lnSpc>
                <a:spcPts val="3900"/>
              </a:lnSpc>
              <a:buFont typeface="Arial"/>
              <a:buChar char="•"/>
            </a:pPr>
            <a:r>
              <a:rPr lang="en-US" sz="3000" spc="-60">
                <a:solidFill>
                  <a:srgbClr val="13193D"/>
                </a:solidFill>
                <a:latin typeface="Poppins"/>
              </a:rPr>
              <a:t>Initially Random Forest is used to train the model with all the parameters after implementation of PCA and achieved the test score of 0.93</a:t>
            </a:r>
          </a:p>
          <a:p>
            <a:pPr marL="647700" indent="-323850" lvl="1">
              <a:lnSpc>
                <a:spcPts val="3900"/>
              </a:lnSpc>
              <a:buFont typeface="Arial"/>
              <a:buChar char="•"/>
            </a:pPr>
            <a:r>
              <a:rPr lang="en-US" sz="3000" spc="-60">
                <a:solidFill>
                  <a:srgbClr val="13193D"/>
                </a:solidFill>
                <a:latin typeface="Poppins"/>
              </a:rPr>
              <a:t>Random Forest helped to select the top 10 features</a:t>
            </a:r>
          </a:p>
          <a:p>
            <a:pPr marL="647700" indent="-323850" lvl="1">
              <a:lnSpc>
                <a:spcPts val="3900"/>
              </a:lnSpc>
              <a:buFont typeface="Arial"/>
              <a:buChar char="•"/>
            </a:pPr>
            <a:r>
              <a:rPr lang="en-US" sz="3000" spc="-60">
                <a:solidFill>
                  <a:srgbClr val="13193D"/>
                </a:solidFill>
                <a:latin typeface="Poppins"/>
              </a:rPr>
              <a:t>XGBoost outperformed the best in terms of lower overfitting to the dataset</a:t>
            </a:r>
          </a:p>
          <a:p>
            <a:pPr marL="647700" indent="-323850" lvl="1">
              <a:lnSpc>
                <a:spcPts val="3900"/>
              </a:lnSpc>
              <a:buFont typeface="Arial"/>
              <a:buChar char="•"/>
            </a:pPr>
            <a:r>
              <a:rPr lang="en-US" sz="3000" spc="-60">
                <a:solidFill>
                  <a:srgbClr val="13193D"/>
                </a:solidFill>
                <a:latin typeface="Poppins"/>
              </a:rPr>
              <a:t>There is a higher correlation between likes and dislikes</a:t>
            </a:r>
          </a:p>
          <a:p>
            <a:pPr marL="647700" indent="-323850" lvl="1">
              <a:lnSpc>
                <a:spcPts val="3900"/>
              </a:lnSpc>
              <a:buFont typeface="Arial"/>
              <a:buChar char="•"/>
            </a:pPr>
            <a:r>
              <a:rPr lang="en-US" sz="3000" spc="-60">
                <a:solidFill>
                  <a:srgbClr val="13193D"/>
                </a:solidFill>
                <a:latin typeface="Poppins"/>
              </a:rPr>
              <a:t>Top features which contributed to predict the number of views are dislikes, likes, comment, length of title and description</a:t>
            </a:r>
          </a:p>
          <a:p>
            <a:pPr marL="0" indent="0" lvl="0">
              <a:lnSpc>
                <a:spcPts val="3900"/>
              </a:lnSpc>
            </a:pPr>
          </a:p>
        </p:txBody>
      </p:sp>
      <p:sp>
        <p:nvSpPr>
          <p:cNvPr name="TextBox 12" id="12"/>
          <p:cNvSpPr txBox="true"/>
          <p:nvPr/>
        </p:nvSpPr>
        <p:spPr>
          <a:xfrm rot="0">
            <a:off x="6331782" y="5617652"/>
            <a:ext cx="7002438" cy="1028688"/>
          </a:xfrm>
          <a:prstGeom prst="rect">
            <a:avLst/>
          </a:prstGeom>
        </p:spPr>
        <p:txBody>
          <a:bodyPr anchor="t" rtlCol="false" tIns="0" lIns="0" bIns="0" rIns="0">
            <a:spAutoFit/>
          </a:bodyPr>
          <a:lstStyle/>
          <a:p>
            <a:pPr algn="ctr">
              <a:lnSpc>
                <a:spcPts val="8400"/>
              </a:lnSpc>
            </a:pPr>
            <a:r>
              <a:rPr lang="en-US" sz="6000">
                <a:solidFill>
                  <a:srgbClr val="000000"/>
                </a:solidFill>
                <a:latin typeface="Canva Sans Bold"/>
              </a:rPr>
              <a:t>Recommendations</a:t>
            </a:r>
          </a:p>
        </p:txBody>
      </p:sp>
      <p:sp>
        <p:nvSpPr>
          <p:cNvPr name="TextBox 13" id="13"/>
          <p:cNvSpPr txBox="true"/>
          <p:nvPr/>
        </p:nvSpPr>
        <p:spPr>
          <a:xfrm rot="0">
            <a:off x="2086516" y="6589190"/>
            <a:ext cx="16027116" cy="2000250"/>
          </a:xfrm>
          <a:prstGeom prst="rect">
            <a:avLst/>
          </a:prstGeom>
        </p:spPr>
        <p:txBody>
          <a:bodyPr anchor="t" rtlCol="false" tIns="0" lIns="0" bIns="0" rIns="0">
            <a:spAutoFit/>
          </a:bodyPr>
          <a:lstStyle/>
          <a:p>
            <a:pPr marL="647700" indent="-323850" lvl="1">
              <a:lnSpc>
                <a:spcPts val="3900"/>
              </a:lnSpc>
              <a:buFont typeface="Arial"/>
              <a:buChar char="•"/>
            </a:pPr>
            <a:r>
              <a:rPr lang="en-US" sz="3000" spc="-60">
                <a:solidFill>
                  <a:srgbClr val="13193D"/>
                </a:solidFill>
                <a:latin typeface="Poppins"/>
              </a:rPr>
              <a:t>Categorising YouTube videos based on their comments </a:t>
            </a:r>
          </a:p>
          <a:p>
            <a:pPr marL="647700" indent="-323850" lvl="1">
              <a:lnSpc>
                <a:spcPts val="3900"/>
              </a:lnSpc>
              <a:buFont typeface="Arial"/>
              <a:buChar char="•"/>
            </a:pPr>
            <a:r>
              <a:rPr lang="en-US" sz="3000" spc="-60">
                <a:solidFill>
                  <a:srgbClr val="13193D"/>
                </a:solidFill>
                <a:latin typeface="Poppins"/>
              </a:rPr>
              <a:t>Training ML algorithms to generate their own YouTube comments.</a:t>
            </a:r>
          </a:p>
          <a:p>
            <a:pPr marL="647700" indent="-323850" lvl="1">
              <a:lnSpc>
                <a:spcPts val="3900"/>
              </a:lnSpc>
              <a:buFont typeface="Arial"/>
              <a:buChar char="•"/>
            </a:pPr>
            <a:r>
              <a:rPr lang="en-US" sz="3000" spc="-60">
                <a:solidFill>
                  <a:srgbClr val="13193D"/>
                </a:solidFill>
                <a:latin typeface="Poppins"/>
              </a:rPr>
              <a:t>Analysis to understand the patterns over time</a:t>
            </a:r>
          </a:p>
          <a:p>
            <a:pPr marL="0" indent="0" lvl="0">
              <a:lnSpc>
                <a:spcPts val="390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0156" y="7836312"/>
            <a:ext cx="3188056" cy="318805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83195" y="-614342"/>
            <a:ext cx="1643042" cy="164304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863697" y="7112323"/>
            <a:ext cx="2790777" cy="279077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8068"/>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949922" y="8123812"/>
            <a:ext cx="767800" cy="7678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8068"/>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28700" y="1469950"/>
            <a:ext cx="3650997" cy="2283532"/>
          </a:xfrm>
          <a:custGeom>
            <a:avLst/>
            <a:gdLst/>
            <a:ahLst/>
            <a:cxnLst/>
            <a:rect r="r" b="b" t="t" l="l"/>
            <a:pathLst>
              <a:path h="2283532" w="3650997">
                <a:moveTo>
                  <a:pt x="0" y="0"/>
                </a:moveTo>
                <a:lnTo>
                  <a:pt x="3650997" y="0"/>
                </a:lnTo>
                <a:lnTo>
                  <a:pt x="3650997" y="2283532"/>
                </a:lnTo>
                <a:lnTo>
                  <a:pt x="0" y="2283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028700" y="3204922"/>
            <a:ext cx="8115300" cy="2280584"/>
          </a:xfrm>
          <a:prstGeom prst="rect">
            <a:avLst/>
          </a:prstGeom>
        </p:spPr>
        <p:txBody>
          <a:bodyPr anchor="t" rtlCol="false" tIns="0" lIns="0" bIns="0" rIns="0">
            <a:spAutoFit/>
          </a:bodyPr>
          <a:lstStyle/>
          <a:p>
            <a:pPr algn="r">
              <a:lnSpc>
                <a:spcPts val="18673"/>
              </a:lnSpc>
              <a:spcBef>
                <a:spcPct val="0"/>
              </a:spcBef>
            </a:pPr>
            <a:r>
              <a:rPr lang="en-US" sz="13338">
                <a:solidFill>
                  <a:srgbClr val="000000"/>
                </a:solidFill>
                <a:latin typeface="Asap Condensed Bold"/>
              </a:rPr>
              <a:t>THANK</a:t>
            </a:r>
          </a:p>
        </p:txBody>
      </p:sp>
      <p:sp>
        <p:nvSpPr>
          <p:cNvPr name="TextBox 16" id="16"/>
          <p:cNvSpPr txBox="true"/>
          <p:nvPr/>
        </p:nvSpPr>
        <p:spPr>
          <a:xfrm rot="0">
            <a:off x="1028700" y="4617622"/>
            <a:ext cx="8115300" cy="3218690"/>
          </a:xfrm>
          <a:prstGeom prst="rect">
            <a:avLst/>
          </a:prstGeom>
        </p:spPr>
        <p:txBody>
          <a:bodyPr anchor="t" rtlCol="false" tIns="0" lIns="0" bIns="0" rIns="0">
            <a:spAutoFit/>
          </a:bodyPr>
          <a:lstStyle/>
          <a:p>
            <a:pPr algn="r">
              <a:lnSpc>
                <a:spcPts val="26291"/>
              </a:lnSpc>
              <a:spcBef>
                <a:spcPct val="0"/>
              </a:spcBef>
            </a:pPr>
            <a:r>
              <a:rPr lang="en-US" sz="18779">
                <a:solidFill>
                  <a:srgbClr val="000000"/>
                </a:solidFill>
                <a:latin typeface="Asap Condensed Bold"/>
              </a:rPr>
              <a:t>YOU!</a:t>
            </a:r>
          </a:p>
        </p:txBody>
      </p:sp>
      <p:sp>
        <p:nvSpPr>
          <p:cNvPr name="TextBox 17" id="17"/>
          <p:cNvSpPr txBox="true"/>
          <p:nvPr/>
        </p:nvSpPr>
        <p:spPr>
          <a:xfrm rot="0">
            <a:off x="5858878" y="1218489"/>
            <a:ext cx="5804545" cy="455296"/>
          </a:xfrm>
          <a:prstGeom prst="rect">
            <a:avLst/>
          </a:prstGeom>
        </p:spPr>
        <p:txBody>
          <a:bodyPr anchor="t" rtlCol="false" tIns="0" lIns="0" bIns="0" rIns="0">
            <a:spAutoFit/>
          </a:bodyPr>
          <a:lstStyle/>
          <a:p>
            <a:pPr algn="ctr">
              <a:lnSpc>
                <a:spcPts val="3779"/>
              </a:lnSpc>
              <a:spcBef>
                <a:spcPct val="0"/>
              </a:spcBef>
            </a:pPr>
            <a:r>
              <a:rPr lang="en-US" sz="2699" spc="199" u="sng">
                <a:solidFill>
                  <a:srgbClr val="000000"/>
                </a:solidFill>
                <a:latin typeface="Dumondi Condensed Bold"/>
                <a:hlinkClick r:id="rId4" tooltip="https://github.com/goldirana/youtube.git"/>
              </a:rPr>
              <a:t>www.github.com/goldirana/youtube</a:t>
            </a:r>
          </a:p>
        </p:txBody>
      </p:sp>
      <p:pic>
        <p:nvPicPr>
          <p:cNvPr name="Picture 18" id="18"/>
          <p:cNvPicPr>
            <a:picLocks noChangeAspect="true"/>
          </p:cNvPicPr>
          <p:nvPr/>
        </p:nvPicPr>
        <p:blipFill>
          <a:blip r:embed="rId5"/>
          <a:srcRect l="0" t="0" r="0" b="0"/>
          <a:stretch>
            <a:fillRect/>
          </a:stretch>
        </p:blipFill>
        <p:spPr>
          <a:xfrm flipH="false" flipV="false" rot="0">
            <a:off x="10511781" y="2041211"/>
            <a:ext cx="6082168" cy="6888590"/>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248391" y="4509766"/>
            <a:ext cx="9571725" cy="2007870"/>
          </a:xfrm>
          <a:prstGeom prst="rect">
            <a:avLst/>
          </a:prstGeom>
        </p:spPr>
        <p:txBody>
          <a:bodyPr anchor="t" rtlCol="false" tIns="0" lIns="0" bIns="0" rIns="0">
            <a:spAutoFit/>
          </a:bodyPr>
          <a:lstStyle/>
          <a:p>
            <a:pPr algn="ctr">
              <a:lnSpc>
                <a:spcPts val="16379"/>
              </a:lnSpc>
              <a:spcBef>
                <a:spcPct val="0"/>
              </a:spcBef>
            </a:pPr>
            <a:r>
              <a:rPr lang="en-US" sz="11700">
                <a:solidFill>
                  <a:srgbClr val="000000"/>
                </a:solidFill>
                <a:latin typeface="Asap Condensed Bold"/>
              </a:rPr>
              <a:t>Appendix</a:t>
            </a:r>
            <a:r>
              <a:rPr lang="en-US" sz="11700">
                <a:solidFill>
                  <a:srgbClr val="000000"/>
                </a:solidFill>
                <a:latin typeface="Asap Condensed Bold"/>
              </a:rPr>
              <a:t>  </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4F6FC"/>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7176897" cy="1057275"/>
          </a:xfrm>
          <a:prstGeom prst="rect">
            <a:avLst/>
          </a:prstGeom>
        </p:spPr>
        <p:txBody>
          <a:bodyPr anchor="t" rtlCol="false" tIns="0" lIns="0" bIns="0" rIns="0">
            <a:spAutoFit/>
          </a:bodyPr>
          <a:lstStyle/>
          <a:p>
            <a:pPr marL="0" indent="0" lvl="0">
              <a:lnSpc>
                <a:spcPts val="8399"/>
              </a:lnSpc>
              <a:spcBef>
                <a:spcPct val="0"/>
              </a:spcBef>
            </a:pPr>
            <a:r>
              <a:rPr lang="en-US" sz="6999" spc="-132">
                <a:solidFill>
                  <a:srgbClr val="F40706"/>
                </a:solidFill>
                <a:latin typeface="Montserrat Bold"/>
              </a:rPr>
              <a:t>Reference</a:t>
            </a:r>
          </a:p>
        </p:txBody>
      </p:sp>
      <p:grpSp>
        <p:nvGrpSpPr>
          <p:cNvPr name="Group 3" id="3"/>
          <p:cNvGrpSpPr/>
          <p:nvPr/>
        </p:nvGrpSpPr>
        <p:grpSpPr>
          <a:xfrm rot="0">
            <a:off x="0" y="0"/>
            <a:ext cx="18288000" cy="497622"/>
            <a:chOff x="0" y="0"/>
            <a:chExt cx="4816593" cy="131061"/>
          </a:xfrm>
        </p:grpSpPr>
        <p:sp>
          <p:nvSpPr>
            <p:cNvPr name="Freeform 4" id="4"/>
            <p:cNvSpPr/>
            <p:nvPr/>
          </p:nvSpPr>
          <p:spPr>
            <a:xfrm flipH="false" flipV="false" rot="0">
              <a:off x="0" y="0"/>
              <a:ext cx="4816592" cy="131061"/>
            </a:xfrm>
            <a:custGeom>
              <a:avLst/>
              <a:gdLst/>
              <a:ahLst/>
              <a:cxnLst/>
              <a:rect r="r" b="b" t="t" l="l"/>
              <a:pathLst>
                <a:path h="131061" w="4816592">
                  <a:moveTo>
                    <a:pt x="0" y="0"/>
                  </a:moveTo>
                  <a:lnTo>
                    <a:pt x="4816592" y="0"/>
                  </a:lnTo>
                  <a:lnTo>
                    <a:pt x="4816592" y="131061"/>
                  </a:lnTo>
                  <a:lnTo>
                    <a:pt x="0" y="131061"/>
                  </a:lnTo>
                  <a:close/>
                </a:path>
              </a:pathLst>
            </a:custGeom>
            <a:solidFill>
              <a:srgbClr val="353C6E"/>
            </a:solidFill>
          </p:spPr>
        </p:sp>
        <p:sp>
          <p:nvSpPr>
            <p:cNvPr name="TextBox 5" id="5"/>
            <p:cNvSpPr txBox="true"/>
            <p:nvPr/>
          </p:nvSpPr>
          <p:spPr>
            <a:xfrm>
              <a:off x="0" y="-38100"/>
              <a:ext cx="4816593" cy="169161"/>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2562225"/>
            <a:ext cx="16027116" cy="2990850"/>
          </a:xfrm>
          <a:prstGeom prst="rect">
            <a:avLst/>
          </a:prstGeom>
        </p:spPr>
        <p:txBody>
          <a:bodyPr anchor="t" rtlCol="false" tIns="0" lIns="0" bIns="0" rIns="0">
            <a:spAutoFit/>
          </a:bodyPr>
          <a:lstStyle/>
          <a:p>
            <a:pPr marL="647700" indent="-323850" lvl="1">
              <a:lnSpc>
                <a:spcPts val="3900"/>
              </a:lnSpc>
              <a:buFont typeface="Arial"/>
              <a:buChar char="•"/>
            </a:pPr>
            <a:r>
              <a:rPr lang="en-US" sz="3000" spc="-60">
                <a:solidFill>
                  <a:srgbClr val="13193D"/>
                </a:solidFill>
                <a:latin typeface="Poppins"/>
              </a:rPr>
              <a:t>Hands-On Machine Learning with Scikit-Learn, Keras, and TensorFlow, 2nd Edition </a:t>
            </a:r>
            <a:r>
              <a:rPr lang="en-US" sz="3000" spc="-60">
                <a:solidFill>
                  <a:srgbClr val="13193D"/>
                </a:solidFill>
                <a:latin typeface="Poppins"/>
              </a:rPr>
              <a:t>by Aurélien Géron</a:t>
            </a:r>
          </a:p>
          <a:p>
            <a:pPr marL="647700" indent="-323850" lvl="1">
              <a:lnSpc>
                <a:spcPts val="3900"/>
              </a:lnSpc>
              <a:buFont typeface="Arial"/>
              <a:buChar char="•"/>
            </a:pPr>
            <a:r>
              <a:rPr lang="en-US" sz="3000" spc="-60">
                <a:solidFill>
                  <a:srgbClr val="13193D"/>
                </a:solidFill>
                <a:latin typeface="Poppins"/>
              </a:rPr>
              <a:t>DataSet: https://www.kaggle.com/datasets/datasnaek/youtube</a:t>
            </a:r>
          </a:p>
          <a:p>
            <a:pPr marL="647700" indent="-323850" lvl="1">
              <a:lnSpc>
                <a:spcPts val="3900"/>
              </a:lnSpc>
              <a:buFont typeface="Arial"/>
              <a:buChar char="•"/>
            </a:pPr>
            <a:r>
              <a:rPr lang="en-US" sz="3000" spc="-60">
                <a:solidFill>
                  <a:srgbClr val="13193D"/>
                </a:solidFill>
                <a:latin typeface="Poppins"/>
              </a:rPr>
              <a:t>XGBoost: https://medium.com/almabetter/xgboost-a-boosting-ensemble-b273a71de7a8</a:t>
            </a:r>
          </a:p>
          <a:p>
            <a:pPr marL="0" indent="0" lvl="0">
              <a:lnSpc>
                <a:spcPts val="3900"/>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4936784" y="1556600"/>
            <a:ext cx="6838258" cy="6833299"/>
          </a:xfrm>
          <a:prstGeom prst="rect">
            <a:avLst/>
          </a:prstGeom>
        </p:spPr>
      </p:pic>
      <p:sp>
        <p:nvSpPr>
          <p:cNvPr name="Freeform 3" id="3"/>
          <p:cNvSpPr/>
          <p:nvPr/>
        </p:nvSpPr>
        <p:spPr>
          <a:xfrm flipH="false" flipV="false" rot="0">
            <a:off x="7234956" y="3682854"/>
            <a:ext cx="866081" cy="866081"/>
          </a:xfrm>
          <a:custGeom>
            <a:avLst/>
            <a:gdLst/>
            <a:ahLst/>
            <a:cxnLst/>
            <a:rect r="r" b="b" t="t" l="l"/>
            <a:pathLst>
              <a:path h="866081" w="866081">
                <a:moveTo>
                  <a:pt x="0" y="0"/>
                </a:moveTo>
                <a:lnTo>
                  <a:pt x="866081" y="0"/>
                </a:lnTo>
                <a:lnTo>
                  <a:pt x="866081" y="866081"/>
                </a:lnTo>
                <a:lnTo>
                  <a:pt x="0" y="866081"/>
                </a:lnTo>
                <a:lnTo>
                  <a:pt x="0" y="0"/>
                </a:lnTo>
                <a:close/>
              </a:path>
            </a:pathLst>
          </a:custGeom>
          <a:blipFill>
            <a:blip r:embed="rId3"/>
            <a:stretch>
              <a:fillRect l="0" t="0" r="0" b="0"/>
            </a:stretch>
          </a:blipFill>
        </p:spPr>
      </p:sp>
      <p:sp>
        <p:nvSpPr>
          <p:cNvPr name="Freeform 4" id="4"/>
          <p:cNvSpPr/>
          <p:nvPr/>
        </p:nvSpPr>
        <p:spPr>
          <a:xfrm flipH="false" flipV="false" rot="0">
            <a:off x="6253655" y="3714275"/>
            <a:ext cx="803239" cy="803239"/>
          </a:xfrm>
          <a:custGeom>
            <a:avLst/>
            <a:gdLst/>
            <a:ahLst/>
            <a:cxnLst/>
            <a:rect r="r" b="b" t="t" l="l"/>
            <a:pathLst>
              <a:path h="803239" w="803239">
                <a:moveTo>
                  <a:pt x="0" y="0"/>
                </a:moveTo>
                <a:lnTo>
                  <a:pt x="803238" y="0"/>
                </a:lnTo>
                <a:lnTo>
                  <a:pt x="803238" y="803238"/>
                </a:lnTo>
                <a:lnTo>
                  <a:pt x="0" y="803238"/>
                </a:lnTo>
                <a:lnTo>
                  <a:pt x="0" y="0"/>
                </a:lnTo>
                <a:close/>
              </a:path>
            </a:pathLst>
          </a:custGeom>
          <a:blipFill>
            <a:blip r:embed="rId4"/>
            <a:stretch>
              <a:fillRect l="0" t="0" r="0" b="0"/>
            </a:stretch>
          </a:blipFill>
        </p:spPr>
      </p:sp>
      <p:sp>
        <p:nvSpPr>
          <p:cNvPr name="Freeform 5" id="5"/>
          <p:cNvSpPr/>
          <p:nvPr/>
        </p:nvSpPr>
        <p:spPr>
          <a:xfrm flipH="false" flipV="false" rot="0">
            <a:off x="8282012" y="3682854"/>
            <a:ext cx="839143" cy="866081"/>
          </a:xfrm>
          <a:custGeom>
            <a:avLst/>
            <a:gdLst/>
            <a:ahLst/>
            <a:cxnLst/>
            <a:rect r="r" b="b" t="t" l="l"/>
            <a:pathLst>
              <a:path h="866081" w="839143">
                <a:moveTo>
                  <a:pt x="0" y="0"/>
                </a:moveTo>
                <a:lnTo>
                  <a:pt x="839143" y="0"/>
                </a:lnTo>
                <a:lnTo>
                  <a:pt x="839143" y="866081"/>
                </a:lnTo>
                <a:lnTo>
                  <a:pt x="0" y="866081"/>
                </a:lnTo>
                <a:lnTo>
                  <a:pt x="0" y="0"/>
                </a:lnTo>
                <a:close/>
              </a:path>
            </a:pathLst>
          </a:custGeom>
          <a:blipFill>
            <a:blip r:embed="rId5"/>
            <a:stretch>
              <a:fillRect l="0" t="0" r="-3210" b="0"/>
            </a:stretch>
          </a:blipFill>
        </p:spPr>
      </p:sp>
      <p:sp>
        <p:nvSpPr>
          <p:cNvPr name="Freeform 6" id="6"/>
          <p:cNvSpPr/>
          <p:nvPr/>
        </p:nvSpPr>
        <p:spPr>
          <a:xfrm flipH="false" flipV="false" rot="0">
            <a:off x="9300261" y="3689588"/>
            <a:ext cx="805470" cy="859346"/>
          </a:xfrm>
          <a:custGeom>
            <a:avLst/>
            <a:gdLst/>
            <a:ahLst/>
            <a:cxnLst/>
            <a:rect r="r" b="b" t="t" l="l"/>
            <a:pathLst>
              <a:path h="859346" w="805470">
                <a:moveTo>
                  <a:pt x="0" y="0"/>
                </a:moveTo>
                <a:lnTo>
                  <a:pt x="805470" y="0"/>
                </a:lnTo>
                <a:lnTo>
                  <a:pt x="805470" y="859347"/>
                </a:lnTo>
                <a:lnTo>
                  <a:pt x="0" y="859347"/>
                </a:lnTo>
                <a:lnTo>
                  <a:pt x="0" y="0"/>
                </a:lnTo>
                <a:close/>
              </a:path>
            </a:pathLst>
          </a:custGeom>
          <a:blipFill>
            <a:blip r:embed="rId6"/>
            <a:stretch>
              <a:fillRect l="0" t="0" r="-6688" b="0"/>
            </a:stretch>
          </a:blipFill>
        </p:spPr>
      </p:sp>
      <p:sp>
        <p:nvSpPr>
          <p:cNvPr name="Freeform 7" id="7"/>
          <p:cNvSpPr/>
          <p:nvPr/>
        </p:nvSpPr>
        <p:spPr>
          <a:xfrm flipH="false" flipV="false" rot="0">
            <a:off x="10409631" y="3753388"/>
            <a:ext cx="714731" cy="795547"/>
          </a:xfrm>
          <a:custGeom>
            <a:avLst/>
            <a:gdLst/>
            <a:ahLst/>
            <a:cxnLst/>
            <a:rect r="r" b="b" t="t" l="l"/>
            <a:pathLst>
              <a:path h="795547" w="714731">
                <a:moveTo>
                  <a:pt x="0" y="0"/>
                </a:moveTo>
                <a:lnTo>
                  <a:pt x="714731" y="0"/>
                </a:lnTo>
                <a:lnTo>
                  <a:pt x="714731" y="795547"/>
                </a:lnTo>
                <a:lnTo>
                  <a:pt x="0" y="795547"/>
                </a:lnTo>
                <a:lnTo>
                  <a:pt x="0" y="0"/>
                </a:lnTo>
                <a:close/>
              </a:path>
            </a:pathLst>
          </a:custGeom>
          <a:blipFill>
            <a:blip r:embed="rId7"/>
            <a:stretch>
              <a:fillRect l="0" t="0" r="-11307" b="0"/>
            </a:stretch>
          </a:blipFill>
        </p:spPr>
      </p:sp>
      <p:sp>
        <p:nvSpPr>
          <p:cNvPr name="TextBox 8" id="8"/>
          <p:cNvSpPr txBox="true"/>
          <p:nvPr/>
        </p:nvSpPr>
        <p:spPr>
          <a:xfrm rot="0">
            <a:off x="5832180" y="1354780"/>
            <a:ext cx="5639859" cy="485775"/>
          </a:xfrm>
          <a:prstGeom prst="rect">
            <a:avLst/>
          </a:prstGeom>
        </p:spPr>
        <p:txBody>
          <a:bodyPr anchor="t" rtlCol="false" tIns="0" lIns="0" bIns="0" rIns="0">
            <a:spAutoFit/>
          </a:bodyPr>
          <a:lstStyle/>
          <a:p>
            <a:pPr marL="0" indent="0" lvl="0">
              <a:lnSpc>
                <a:spcPts val="3840"/>
              </a:lnSpc>
              <a:spcBef>
                <a:spcPct val="0"/>
              </a:spcBef>
            </a:pPr>
            <a:r>
              <a:rPr lang="en-US" sz="3200" spc="-60">
                <a:solidFill>
                  <a:srgbClr val="13193D"/>
                </a:solidFill>
                <a:latin typeface="Montserrat Bold"/>
              </a:rPr>
              <a:t>Top Contributing channels</a:t>
            </a:r>
          </a:p>
        </p:txBody>
      </p:sp>
      <p:sp>
        <p:nvSpPr>
          <p:cNvPr name="TextBox 9" id="9"/>
          <p:cNvSpPr txBox="true"/>
          <p:nvPr/>
        </p:nvSpPr>
        <p:spPr>
          <a:xfrm rot="0">
            <a:off x="5299221" y="7922570"/>
            <a:ext cx="8002081" cy="1009650"/>
          </a:xfrm>
          <a:prstGeom prst="rect">
            <a:avLst/>
          </a:prstGeom>
        </p:spPr>
        <p:txBody>
          <a:bodyPr anchor="t" rtlCol="false" tIns="0" lIns="0" bIns="0" rIns="0">
            <a:spAutoFit/>
          </a:bodyPr>
          <a:lstStyle/>
          <a:p>
            <a:pPr marL="0" indent="0" lvl="0">
              <a:lnSpc>
                <a:spcPts val="3900"/>
              </a:lnSpc>
            </a:pPr>
            <a:r>
              <a:rPr lang="en-US" sz="3000" spc="-60">
                <a:solidFill>
                  <a:srgbClr val="13193D"/>
                </a:solidFill>
                <a:latin typeface="Poppins"/>
              </a:rPr>
              <a:t>The top contributing channel on YouTube is VikatanTV followed by Late night show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45EE9"/>
        </a:solidFill>
      </p:bgPr>
    </p:bg>
    <p:spTree>
      <p:nvGrpSpPr>
        <p:cNvPr id="1" name=""/>
        <p:cNvGrpSpPr/>
        <p:nvPr/>
      </p:nvGrpSpPr>
      <p:grpSpPr>
        <a:xfrm>
          <a:off x="0" y="0"/>
          <a:ext cx="0" cy="0"/>
          <a:chOff x="0" y="0"/>
          <a:chExt cx="0" cy="0"/>
        </a:xfrm>
      </p:grpSpPr>
      <p:grpSp>
        <p:nvGrpSpPr>
          <p:cNvPr name="Group 2" id="2"/>
          <p:cNvGrpSpPr/>
          <p:nvPr/>
        </p:nvGrpSpPr>
        <p:grpSpPr>
          <a:xfrm rot="0">
            <a:off x="1028630" y="663258"/>
            <a:ext cx="16230600" cy="8595042"/>
            <a:chOff x="0" y="0"/>
            <a:chExt cx="21083246" cy="11164799"/>
          </a:xfrm>
        </p:grpSpPr>
        <p:sp>
          <p:nvSpPr>
            <p:cNvPr name="Freeform 3" id="3"/>
            <p:cNvSpPr/>
            <p:nvPr/>
          </p:nvSpPr>
          <p:spPr>
            <a:xfrm flipH="false" flipV="false" rot="0">
              <a:off x="31750" y="31750"/>
              <a:ext cx="21019746" cy="11101299"/>
            </a:xfrm>
            <a:custGeom>
              <a:avLst/>
              <a:gdLst/>
              <a:ahLst/>
              <a:cxnLst/>
              <a:rect r="r" b="b" t="t" l="l"/>
              <a:pathLst>
                <a:path h="11101299" w="21019746">
                  <a:moveTo>
                    <a:pt x="20927036" y="11101299"/>
                  </a:moveTo>
                  <a:lnTo>
                    <a:pt x="92710" y="11101299"/>
                  </a:lnTo>
                  <a:cubicBezTo>
                    <a:pt x="41910" y="11101299"/>
                    <a:pt x="0" y="11059389"/>
                    <a:pt x="0" y="11008589"/>
                  </a:cubicBezTo>
                  <a:lnTo>
                    <a:pt x="0" y="92710"/>
                  </a:lnTo>
                  <a:cubicBezTo>
                    <a:pt x="0" y="41910"/>
                    <a:pt x="41910" y="0"/>
                    <a:pt x="92710" y="0"/>
                  </a:cubicBezTo>
                  <a:lnTo>
                    <a:pt x="20925766" y="0"/>
                  </a:lnTo>
                  <a:cubicBezTo>
                    <a:pt x="20976566" y="0"/>
                    <a:pt x="21018477" y="41910"/>
                    <a:pt x="21018477" y="92710"/>
                  </a:cubicBezTo>
                  <a:lnTo>
                    <a:pt x="21018477" y="11007319"/>
                  </a:lnTo>
                  <a:cubicBezTo>
                    <a:pt x="21019746" y="11059389"/>
                    <a:pt x="20977836" y="11101299"/>
                    <a:pt x="20927036" y="11101299"/>
                  </a:cubicBezTo>
                  <a:close/>
                </a:path>
              </a:pathLst>
            </a:custGeom>
            <a:solidFill>
              <a:srgbClr val="FFFFFF"/>
            </a:solidFill>
          </p:spPr>
        </p:sp>
        <p:sp>
          <p:nvSpPr>
            <p:cNvPr name="Freeform 4" id="4"/>
            <p:cNvSpPr/>
            <p:nvPr/>
          </p:nvSpPr>
          <p:spPr>
            <a:xfrm flipH="false" flipV="false" rot="0">
              <a:off x="0" y="0"/>
              <a:ext cx="21083246" cy="11164799"/>
            </a:xfrm>
            <a:custGeom>
              <a:avLst/>
              <a:gdLst/>
              <a:ahLst/>
              <a:cxnLst/>
              <a:rect r="r" b="b" t="t" l="l"/>
              <a:pathLst>
                <a:path h="11164799" w="21083246">
                  <a:moveTo>
                    <a:pt x="20958786" y="59690"/>
                  </a:moveTo>
                  <a:cubicBezTo>
                    <a:pt x="20994346" y="59690"/>
                    <a:pt x="21023556" y="88900"/>
                    <a:pt x="21023556" y="124460"/>
                  </a:cubicBezTo>
                  <a:lnTo>
                    <a:pt x="21023556" y="11040339"/>
                  </a:lnTo>
                  <a:cubicBezTo>
                    <a:pt x="21023556" y="11075899"/>
                    <a:pt x="20994346" y="11105109"/>
                    <a:pt x="20958786" y="11105109"/>
                  </a:cubicBezTo>
                  <a:lnTo>
                    <a:pt x="124460" y="11105109"/>
                  </a:lnTo>
                  <a:cubicBezTo>
                    <a:pt x="88900" y="11105109"/>
                    <a:pt x="59690" y="11075899"/>
                    <a:pt x="59690" y="11040339"/>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1040339"/>
                  </a:lnTo>
                  <a:cubicBezTo>
                    <a:pt x="0" y="11108919"/>
                    <a:pt x="55880" y="11164799"/>
                    <a:pt x="124460" y="11164799"/>
                  </a:cubicBezTo>
                  <a:lnTo>
                    <a:pt x="20958786" y="11164799"/>
                  </a:lnTo>
                  <a:cubicBezTo>
                    <a:pt x="21027366" y="11164799"/>
                    <a:pt x="21083246" y="11108919"/>
                    <a:pt x="21083246" y="11040339"/>
                  </a:cubicBezTo>
                  <a:lnTo>
                    <a:pt x="21083246" y="124460"/>
                  </a:lnTo>
                  <a:cubicBezTo>
                    <a:pt x="21083246" y="55880"/>
                    <a:pt x="21027366" y="0"/>
                    <a:pt x="20958786" y="0"/>
                  </a:cubicBezTo>
                  <a:close/>
                </a:path>
              </a:pathLst>
            </a:custGeom>
            <a:solidFill>
              <a:srgbClr val="191919"/>
            </a:solidFill>
          </p:spPr>
        </p:sp>
      </p:grpSp>
      <p:grpSp>
        <p:nvGrpSpPr>
          <p:cNvPr name="Group 5" id="5"/>
          <p:cNvGrpSpPr/>
          <p:nvPr/>
        </p:nvGrpSpPr>
        <p:grpSpPr>
          <a:xfrm rot="0">
            <a:off x="15020268" y="895459"/>
            <a:ext cx="1670088" cy="464416"/>
            <a:chOff x="0" y="0"/>
            <a:chExt cx="2226784" cy="619221"/>
          </a:xfrm>
        </p:grpSpPr>
        <p:grpSp>
          <p:nvGrpSpPr>
            <p:cNvPr name="Group 6" id="6"/>
            <p:cNvGrpSpPr/>
            <p:nvPr/>
          </p:nvGrpSpPr>
          <p:grpSpPr>
            <a:xfrm rot="0">
              <a:off x="0" y="0"/>
              <a:ext cx="619221" cy="6192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04538" y="0"/>
              <a:ext cx="619221" cy="6192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07563" y="0"/>
              <a:ext cx="619221" cy="61922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2447607" y="1475544"/>
            <a:ext cx="10468840" cy="1318894"/>
          </a:xfrm>
          <a:prstGeom prst="rect">
            <a:avLst/>
          </a:prstGeom>
        </p:spPr>
        <p:txBody>
          <a:bodyPr anchor="t" rtlCol="false" tIns="0" lIns="0" bIns="0" rIns="0">
            <a:spAutoFit/>
          </a:bodyPr>
          <a:lstStyle/>
          <a:p>
            <a:pPr>
              <a:lnSpc>
                <a:spcPts val="10780"/>
              </a:lnSpc>
              <a:spcBef>
                <a:spcPct val="0"/>
              </a:spcBef>
            </a:pPr>
            <a:r>
              <a:rPr lang="en-US" sz="7700">
                <a:solidFill>
                  <a:srgbClr val="000000"/>
                </a:solidFill>
                <a:latin typeface="Asap Condensed Bold"/>
              </a:rPr>
              <a:t>TABLE OF CONTENTS</a:t>
            </a:r>
          </a:p>
        </p:txBody>
      </p:sp>
      <p:grpSp>
        <p:nvGrpSpPr>
          <p:cNvPr name="Group 16" id="16"/>
          <p:cNvGrpSpPr/>
          <p:nvPr/>
        </p:nvGrpSpPr>
        <p:grpSpPr>
          <a:xfrm rot="0">
            <a:off x="2632848" y="3058001"/>
            <a:ext cx="715144" cy="71514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18" id="18"/>
            <p:cNvSpPr txBox="true"/>
            <p:nvPr/>
          </p:nvSpPr>
          <p:spPr>
            <a:xfrm>
              <a:off x="76200" y="0"/>
              <a:ext cx="660400" cy="736600"/>
            </a:xfrm>
            <a:prstGeom prst="rect">
              <a:avLst/>
            </a:prstGeom>
          </p:spPr>
          <p:txBody>
            <a:bodyPr anchor="ctr" rtlCol="false" tIns="0" lIns="0" bIns="0" rIns="0"/>
            <a:lstStyle/>
            <a:p>
              <a:pPr algn="ctr">
                <a:lnSpc>
                  <a:spcPts val="4339"/>
                </a:lnSpc>
              </a:pPr>
            </a:p>
          </p:txBody>
        </p:sp>
      </p:grpSp>
      <p:grpSp>
        <p:nvGrpSpPr>
          <p:cNvPr name="Group 19" id="19"/>
          <p:cNvGrpSpPr/>
          <p:nvPr/>
        </p:nvGrpSpPr>
        <p:grpSpPr>
          <a:xfrm rot="0">
            <a:off x="2632848" y="4014724"/>
            <a:ext cx="715144" cy="71514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21" id="21"/>
            <p:cNvSpPr txBox="true"/>
            <p:nvPr/>
          </p:nvSpPr>
          <p:spPr>
            <a:xfrm>
              <a:off x="76200" y="0"/>
              <a:ext cx="660400" cy="736600"/>
            </a:xfrm>
            <a:prstGeom prst="rect">
              <a:avLst/>
            </a:prstGeom>
          </p:spPr>
          <p:txBody>
            <a:bodyPr anchor="ctr" rtlCol="false" tIns="0" lIns="0" bIns="0" rIns="0"/>
            <a:lstStyle/>
            <a:p>
              <a:pPr algn="ctr">
                <a:lnSpc>
                  <a:spcPts val="4339"/>
                </a:lnSpc>
              </a:pPr>
            </a:p>
          </p:txBody>
        </p:sp>
      </p:grpSp>
      <p:grpSp>
        <p:nvGrpSpPr>
          <p:cNvPr name="Group 22" id="22"/>
          <p:cNvGrpSpPr/>
          <p:nvPr/>
        </p:nvGrpSpPr>
        <p:grpSpPr>
          <a:xfrm rot="0">
            <a:off x="2632848" y="4971447"/>
            <a:ext cx="715144" cy="71514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24" id="24"/>
            <p:cNvSpPr txBox="true"/>
            <p:nvPr/>
          </p:nvSpPr>
          <p:spPr>
            <a:xfrm>
              <a:off x="76200" y="0"/>
              <a:ext cx="660400" cy="736600"/>
            </a:xfrm>
            <a:prstGeom prst="rect">
              <a:avLst/>
            </a:prstGeom>
          </p:spPr>
          <p:txBody>
            <a:bodyPr anchor="ctr" rtlCol="false" tIns="0" lIns="0" bIns="0" rIns="0"/>
            <a:lstStyle/>
            <a:p>
              <a:pPr algn="ctr">
                <a:lnSpc>
                  <a:spcPts val="4339"/>
                </a:lnSpc>
              </a:pPr>
            </a:p>
          </p:txBody>
        </p:sp>
      </p:grpSp>
      <p:grpSp>
        <p:nvGrpSpPr>
          <p:cNvPr name="Group 25" id="25"/>
          <p:cNvGrpSpPr/>
          <p:nvPr/>
        </p:nvGrpSpPr>
        <p:grpSpPr>
          <a:xfrm rot="0">
            <a:off x="2632848" y="5928169"/>
            <a:ext cx="715144" cy="71514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27" id="27"/>
            <p:cNvSpPr txBox="true"/>
            <p:nvPr/>
          </p:nvSpPr>
          <p:spPr>
            <a:xfrm>
              <a:off x="76200" y="0"/>
              <a:ext cx="660400" cy="736600"/>
            </a:xfrm>
            <a:prstGeom prst="rect">
              <a:avLst/>
            </a:prstGeom>
          </p:spPr>
          <p:txBody>
            <a:bodyPr anchor="ctr" rtlCol="false" tIns="0" lIns="0" bIns="0" rIns="0"/>
            <a:lstStyle/>
            <a:p>
              <a:pPr algn="ctr">
                <a:lnSpc>
                  <a:spcPts val="4339"/>
                </a:lnSpc>
              </a:pPr>
            </a:p>
          </p:txBody>
        </p:sp>
      </p:grpSp>
      <p:sp>
        <p:nvSpPr>
          <p:cNvPr name="AutoShape 28" id="28"/>
          <p:cNvSpPr/>
          <p:nvPr/>
        </p:nvSpPr>
        <p:spPr>
          <a:xfrm>
            <a:off x="1028669" y="1455249"/>
            <a:ext cx="16230561" cy="47625"/>
          </a:xfrm>
          <a:prstGeom prst="line">
            <a:avLst/>
          </a:prstGeom>
          <a:ln cap="flat" w="47625">
            <a:solidFill>
              <a:srgbClr val="000000"/>
            </a:solidFill>
            <a:prstDash val="solid"/>
            <a:headEnd type="none" len="sm" w="sm"/>
            <a:tailEnd type="none" len="sm" w="sm"/>
          </a:ln>
        </p:spPr>
      </p:sp>
      <p:pic>
        <p:nvPicPr>
          <p:cNvPr name="Picture 29" id="29"/>
          <p:cNvPicPr>
            <a:picLocks noChangeAspect="true"/>
          </p:cNvPicPr>
          <p:nvPr/>
        </p:nvPicPr>
        <p:blipFill>
          <a:blip r:embed="rId2"/>
          <a:srcRect l="0" t="0" r="0" b="0"/>
          <a:stretch>
            <a:fillRect/>
          </a:stretch>
        </p:blipFill>
        <p:spPr>
          <a:xfrm flipH="false" flipV="false" rot="0">
            <a:off x="10667820" y="2115192"/>
            <a:ext cx="5707702" cy="9356888"/>
          </a:xfrm>
          <a:prstGeom prst="rect">
            <a:avLst/>
          </a:prstGeom>
        </p:spPr>
      </p:pic>
      <p:grpSp>
        <p:nvGrpSpPr>
          <p:cNvPr name="Group 30" id="30"/>
          <p:cNvGrpSpPr/>
          <p:nvPr/>
        </p:nvGrpSpPr>
        <p:grpSpPr>
          <a:xfrm rot="0">
            <a:off x="2632848" y="6833690"/>
            <a:ext cx="715144" cy="715144"/>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32" id="32"/>
            <p:cNvSpPr txBox="true"/>
            <p:nvPr/>
          </p:nvSpPr>
          <p:spPr>
            <a:xfrm>
              <a:off x="76200" y="0"/>
              <a:ext cx="660400" cy="736600"/>
            </a:xfrm>
            <a:prstGeom prst="rect">
              <a:avLst/>
            </a:prstGeom>
          </p:spPr>
          <p:txBody>
            <a:bodyPr anchor="ctr" rtlCol="false" tIns="0" lIns="0" bIns="0" rIns="0"/>
            <a:lstStyle/>
            <a:p>
              <a:pPr algn="ctr">
                <a:lnSpc>
                  <a:spcPts val="4339"/>
                </a:lnSpc>
              </a:pPr>
            </a:p>
          </p:txBody>
        </p:sp>
      </p:grpSp>
      <p:sp>
        <p:nvSpPr>
          <p:cNvPr name="TextBox 33" id="33"/>
          <p:cNvSpPr txBox="true"/>
          <p:nvPr/>
        </p:nvSpPr>
        <p:spPr>
          <a:xfrm rot="0">
            <a:off x="3529232" y="2972276"/>
            <a:ext cx="5462368" cy="708430"/>
          </a:xfrm>
          <a:prstGeom prst="rect">
            <a:avLst/>
          </a:prstGeom>
        </p:spPr>
        <p:txBody>
          <a:bodyPr anchor="t" rtlCol="false" tIns="0" lIns="0" bIns="0" rIns="0">
            <a:spAutoFit/>
          </a:bodyPr>
          <a:lstStyle/>
          <a:p>
            <a:pPr>
              <a:lnSpc>
                <a:spcPts val="5731"/>
              </a:lnSpc>
              <a:spcBef>
                <a:spcPct val="0"/>
              </a:spcBef>
            </a:pPr>
            <a:r>
              <a:rPr lang="en-US" sz="4093" spc="81">
                <a:solidFill>
                  <a:srgbClr val="000000"/>
                </a:solidFill>
                <a:latin typeface="Dumondi Condensed Bold"/>
              </a:rPr>
              <a:t>Introduction</a:t>
            </a:r>
          </a:p>
        </p:txBody>
      </p:sp>
      <p:sp>
        <p:nvSpPr>
          <p:cNvPr name="TextBox 34" id="34"/>
          <p:cNvSpPr txBox="true"/>
          <p:nvPr/>
        </p:nvSpPr>
        <p:spPr>
          <a:xfrm rot="0">
            <a:off x="3529232" y="3975218"/>
            <a:ext cx="5462368" cy="708430"/>
          </a:xfrm>
          <a:prstGeom prst="rect">
            <a:avLst/>
          </a:prstGeom>
        </p:spPr>
        <p:txBody>
          <a:bodyPr anchor="t" rtlCol="false" tIns="0" lIns="0" bIns="0" rIns="0">
            <a:spAutoFit/>
          </a:bodyPr>
          <a:lstStyle/>
          <a:p>
            <a:pPr>
              <a:lnSpc>
                <a:spcPts val="5731"/>
              </a:lnSpc>
              <a:spcBef>
                <a:spcPct val="0"/>
              </a:spcBef>
            </a:pPr>
            <a:r>
              <a:rPr lang="en-US" sz="4093" spc="81">
                <a:solidFill>
                  <a:srgbClr val="000000"/>
                </a:solidFill>
                <a:latin typeface="Dumondi Condensed Bold"/>
              </a:rPr>
              <a:t>Project Pipeline</a:t>
            </a:r>
          </a:p>
        </p:txBody>
      </p:sp>
      <p:sp>
        <p:nvSpPr>
          <p:cNvPr name="TextBox 35" id="35"/>
          <p:cNvSpPr txBox="true"/>
          <p:nvPr/>
        </p:nvSpPr>
        <p:spPr>
          <a:xfrm rot="0">
            <a:off x="3529232" y="4931941"/>
            <a:ext cx="5462368" cy="708430"/>
          </a:xfrm>
          <a:prstGeom prst="rect">
            <a:avLst/>
          </a:prstGeom>
        </p:spPr>
        <p:txBody>
          <a:bodyPr anchor="t" rtlCol="false" tIns="0" lIns="0" bIns="0" rIns="0">
            <a:spAutoFit/>
          </a:bodyPr>
          <a:lstStyle/>
          <a:p>
            <a:pPr>
              <a:lnSpc>
                <a:spcPts val="5731"/>
              </a:lnSpc>
              <a:spcBef>
                <a:spcPct val="0"/>
              </a:spcBef>
            </a:pPr>
            <a:r>
              <a:rPr lang="en-US" sz="4093" spc="81">
                <a:solidFill>
                  <a:srgbClr val="000000"/>
                </a:solidFill>
                <a:latin typeface="Dumondi Condensed Bold"/>
              </a:rPr>
              <a:t>EDA</a:t>
            </a:r>
          </a:p>
        </p:txBody>
      </p:sp>
      <p:sp>
        <p:nvSpPr>
          <p:cNvPr name="TextBox 36" id="36"/>
          <p:cNvSpPr txBox="true"/>
          <p:nvPr/>
        </p:nvSpPr>
        <p:spPr>
          <a:xfrm rot="0">
            <a:off x="3529232" y="6847421"/>
            <a:ext cx="5462368" cy="708430"/>
          </a:xfrm>
          <a:prstGeom prst="rect">
            <a:avLst/>
          </a:prstGeom>
        </p:spPr>
        <p:txBody>
          <a:bodyPr anchor="t" rtlCol="false" tIns="0" lIns="0" bIns="0" rIns="0">
            <a:spAutoFit/>
          </a:bodyPr>
          <a:lstStyle/>
          <a:p>
            <a:pPr>
              <a:lnSpc>
                <a:spcPts val="5731"/>
              </a:lnSpc>
              <a:spcBef>
                <a:spcPct val="0"/>
              </a:spcBef>
            </a:pPr>
            <a:r>
              <a:rPr lang="en-US" sz="4093" spc="81">
                <a:solidFill>
                  <a:srgbClr val="000000"/>
                </a:solidFill>
                <a:latin typeface="Dumondi Condensed Bold"/>
              </a:rPr>
              <a:t>Model Training</a:t>
            </a:r>
          </a:p>
        </p:txBody>
      </p:sp>
      <p:sp>
        <p:nvSpPr>
          <p:cNvPr name="TextBox 37" id="37"/>
          <p:cNvSpPr txBox="true"/>
          <p:nvPr/>
        </p:nvSpPr>
        <p:spPr>
          <a:xfrm rot="0">
            <a:off x="3529232" y="5891341"/>
            <a:ext cx="5462368" cy="708430"/>
          </a:xfrm>
          <a:prstGeom prst="rect">
            <a:avLst/>
          </a:prstGeom>
        </p:spPr>
        <p:txBody>
          <a:bodyPr anchor="t" rtlCol="false" tIns="0" lIns="0" bIns="0" rIns="0">
            <a:spAutoFit/>
          </a:bodyPr>
          <a:lstStyle/>
          <a:p>
            <a:pPr>
              <a:lnSpc>
                <a:spcPts val="5731"/>
              </a:lnSpc>
              <a:spcBef>
                <a:spcPct val="0"/>
              </a:spcBef>
            </a:pPr>
            <a:r>
              <a:rPr lang="en-US" sz="4093" spc="81">
                <a:solidFill>
                  <a:srgbClr val="000000"/>
                </a:solidFill>
                <a:latin typeface="Dumondi Condensed Bold"/>
              </a:rPr>
              <a:t>Feature Engineering</a:t>
            </a:r>
          </a:p>
        </p:txBody>
      </p:sp>
      <p:sp>
        <p:nvSpPr>
          <p:cNvPr name="TextBox 38" id="38"/>
          <p:cNvSpPr txBox="true"/>
          <p:nvPr/>
        </p:nvSpPr>
        <p:spPr>
          <a:xfrm rot="0">
            <a:off x="2742399" y="3022395"/>
            <a:ext cx="496042" cy="700632"/>
          </a:xfrm>
          <a:prstGeom prst="rect">
            <a:avLst/>
          </a:prstGeom>
        </p:spPr>
        <p:txBody>
          <a:bodyPr anchor="t" rtlCol="false" tIns="0" lIns="0" bIns="0" rIns="0">
            <a:spAutoFit/>
          </a:bodyPr>
          <a:lstStyle/>
          <a:p>
            <a:pPr algn="ctr">
              <a:lnSpc>
                <a:spcPts val="5731"/>
              </a:lnSpc>
              <a:spcBef>
                <a:spcPct val="0"/>
              </a:spcBef>
            </a:pPr>
            <a:r>
              <a:rPr lang="en-US" sz="4093" spc="81">
                <a:solidFill>
                  <a:srgbClr val="FFFFFF"/>
                </a:solidFill>
                <a:latin typeface="Dumondi Condensed Bold"/>
              </a:rPr>
              <a:t>1</a:t>
            </a:r>
          </a:p>
        </p:txBody>
      </p:sp>
      <p:sp>
        <p:nvSpPr>
          <p:cNvPr name="TextBox 39" id="39"/>
          <p:cNvSpPr txBox="true"/>
          <p:nvPr/>
        </p:nvSpPr>
        <p:spPr>
          <a:xfrm rot="0">
            <a:off x="2742399" y="3983016"/>
            <a:ext cx="496042" cy="700632"/>
          </a:xfrm>
          <a:prstGeom prst="rect">
            <a:avLst/>
          </a:prstGeom>
        </p:spPr>
        <p:txBody>
          <a:bodyPr anchor="t" rtlCol="false" tIns="0" lIns="0" bIns="0" rIns="0">
            <a:spAutoFit/>
          </a:bodyPr>
          <a:lstStyle/>
          <a:p>
            <a:pPr algn="ctr">
              <a:lnSpc>
                <a:spcPts val="5731"/>
              </a:lnSpc>
              <a:spcBef>
                <a:spcPct val="0"/>
              </a:spcBef>
            </a:pPr>
            <a:r>
              <a:rPr lang="en-US" sz="4093" spc="81">
                <a:solidFill>
                  <a:srgbClr val="FFFFFF"/>
                </a:solidFill>
                <a:latin typeface="Dumondi Condensed Bold"/>
              </a:rPr>
              <a:t>2</a:t>
            </a:r>
          </a:p>
        </p:txBody>
      </p:sp>
      <p:sp>
        <p:nvSpPr>
          <p:cNvPr name="TextBox 40" id="40"/>
          <p:cNvSpPr txBox="true"/>
          <p:nvPr/>
        </p:nvSpPr>
        <p:spPr>
          <a:xfrm rot="0">
            <a:off x="2742399" y="4931941"/>
            <a:ext cx="496042" cy="700632"/>
          </a:xfrm>
          <a:prstGeom prst="rect">
            <a:avLst/>
          </a:prstGeom>
        </p:spPr>
        <p:txBody>
          <a:bodyPr anchor="t" rtlCol="false" tIns="0" lIns="0" bIns="0" rIns="0">
            <a:spAutoFit/>
          </a:bodyPr>
          <a:lstStyle/>
          <a:p>
            <a:pPr algn="ctr">
              <a:lnSpc>
                <a:spcPts val="5731"/>
              </a:lnSpc>
              <a:spcBef>
                <a:spcPct val="0"/>
              </a:spcBef>
            </a:pPr>
            <a:r>
              <a:rPr lang="en-US" sz="4093" spc="81">
                <a:solidFill>
                  <a:srgbClr val="FFFFFF"/>
                </a:solidFill>
                <a:latin typeface="Dumondi Condensed Bold"/>
              </a:rPr>
              <a:t>3</a:t>
            </a:r>
          </a:p>
        </p:txBody>
      </p:sp>
      <p:sp>
        <p:nvSpPr>
          <p:cNvPr name="TextBox 41" id="41"/>
          <p:cNvSpPr txBox="true"/>
          <p:nvPr/>
        </p:nvSpPr>
        <p:spPr>
          <a:xfrm rot="0">
            <a:off x="2742399" y="5928460"/>
            <a:ext cx="496042" cy="700632"/>
          </a:xfrm>
          <a:prstGeom prst="rect">
            <a:avLst/>
          </a:prstGeom>
        </p:spPr>
        <p:txBody>
          <a:bodyPr anchor="t" rtlCol="false" tIns="0" lIns="0" bIns="0" rIns="0">
            <a:spAutoFit/>
          </a:bodyPr>
          <a:lstStyle/>
          <a:p>
            <a:pPr algn="ctr">
              <a:lnSpc>
                <a:spcPts val="5731"/>
              </a:lnSpc>
              <a:spcBef>
                <a:spcPct val="0"/>
              </a:spcBef>
            </a:pPr>
            <a:r>
              <a:rPr lang="en-US" sz="4093" spc="81">
                <a:solidFill>
                  <a:srgbClr val="FFFFFF"/>
                </a:solidFill>
                <a:latin typeface="Dumondi Condensed Bold"/>
              </a:rPr>
              <a:t>4</a:t>
            </a:r>
          </a:p>
        </p:txBody>
      </p:sp>
      <p:sp>
        <p:nvSpPr>
          <p:cNvPr name="TextBox 42" id="42"/>
          <p:cNvSpPr txBox="true"/>
          <p:nvPr/>
        </p:nvSpPr>
        <p:spPr>
          <a:xfrm rot="0">
            <a:off x="2742399" y="6794185"/>
            <a:ext cx="496042" cy="700632"/>
          </a:xfrm>
          <a:prstGeom prst="rect">
            <a:avLst/>
          </a:prstGeom>
        </p:spPr>
        <p:txBody>
          <a:bodyPr anchor="t" rtlCol="false" tIns="0" lIns="0" bIns="0" rIns="0">
            <a:spAutoFit/>
          </a:bodyPr>
          <a:lstStyle/>
          <a:p>
            <a:pPr algn="ctr">
              <a:lnSpc>
                <a:spcPts val="5731"/>
              </a:lnSpc>
              <a:spcBef>
                <a:spcPct val="0"/>
              </a:spcBef>
            </a:pPr>
            <a:r>
              <a:rPr lang="en-US" sz="4093" spc="81">
                <a:solidFill>
                  <a:srgbClr val="FFFFFF"/>
                </a:solidFill>
                <a:latin typeface="Dumondi Condensed Bold"/>
              </a:rPr>
              <a:t>5</a:t>
            </a:r>
          </a:p>
        </p:txBody>
      </p:sp>
      <p:grpSp>
        <p:nvGrpSpPr>
          <p:cNvPr name="Group 43" id="43"/>
          <p:cNvGrpSpPr/>
          <p:nvPr/>
        </p:nvGrpSpPr>
        <p:grpSpPr>
          <a:xfrm rot="0">
            <a:off x="2632848" y="7786959"/>
            <a:ext cx="715144" cy="715144"/>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45" id="45"/>
            <p:cNvSpPr txBox="true"/>
            <p:nvPr/>
          </p:nvSpPr>
          <p:spPr>
            <a:xfrm>
              <a:off x="76200" y="0"/>
              <a:ext cx="660400" cy="736600"/>
            </a:xfrm>
            <a:prstGeom prst="rect">
              <a:avLst/>
            </a:prstGeom>
          </p:spPr>
          <p:txBody>
            <a:bodyPr anchor="ctr" rtlCol="false" tIns="0" lIns="0" bIns="0" rIns="0"/>
            <a:lstStyle/>
            <a:p>
              <a:pPr algn="ctr">
                <a:lnSpc>
                  <a:spcPts val="4339"/>
                </a:lnSpc>
              </a:pPr>
            </a:p>
          </p:txBody>
        </p:sp>
      </p:grpSp>
      <p:sp>
        <p:nvSpPr>
          <p:cNvPr name="TextBox 46" id="46"/>
          <p:cNvSpPr txBox="true"/>
          <p:nvPr/>
        </p:nvSpPr>
        <p:spPr>
          <a:xfrm rot="0">
            <a:off x="2742399" y="7786959"/>
            <a:ext cx="496042" cy="700632"/>
          </a:xfrm>
          <a:prstGeom prst="rect">
            <a:avLst/>
          </a:prstGeom>
        </p:spPr>
        <p:txBody>
          <a:bodyPr anchor="t" rtlCol="false" tIns="0" lIns="0" bIns="0" rIns="0">
            <a:spAutoFit/>
          </a:bodyPr>
          <a:lstStyle/>
          <a:p>
            <a:pPr algn="ctr">
              <a:lnSpc>
                <a:spcPts val="5731"/>
              </a:lnSpc>
              <a:spcBef>
                <a:spcPct val="0"/>
              </a:spcBef>
            </a:pPr>
            <a:r>
              <a:rPr lang="en-US" sz="4093" spc="81">
                <a:solidFill>
                  <a:srgbClr val="F4F6FC"/>
                </a:solidFill>
                <a:latin typeface="Dumondi Condensed Bold"/>
              </a:rPr>
              <a:t>6</a:t>
            </a:r>
          </a:p>
        </p:txBody>
      </p:sp>
      <p:sp>
        <p:nvSpPr>
          <p:cNvPr name="TextBox 47" id="47"/>
          <p:cNvSpPr txBox="true"/>
          <p:nvPr/>
        </p:nvSpPr>
        <p:spPr>
          <a:xfrm rot="0">
            <a:off x="3529232" y="7750265"/>
            <a:ext cx="5462368" cy="708430"/>
          </a:xfrm>
          <a:prstGeom prst="rect">
            <a:avLst/>
          </a:prstGeom>
        </p:spPr>
        <p:txBody>
          <a:bodyPr anchor="t" rtlCol="false" tIns="0" lIns="0" bIns="0" rIns="0">
            <a:spAutoFit/>
          </a:bodyPr>
          <a:lstStyle/>
          <a:p>
            <a:pPr>
              <a:lnSpc>
                <a:spcPts val="5731"/>
              </a:lnSpc>
              <a:spcBef>
                <a:spcPct val="0"/>
              </a:spcBef>
            </a:pPr>
            <a:r>
              <a:rPr lang="en-US" sz="4093" spc="81">
                <a:solidFill>
                  <a:srgbClr val="000000"/>
                </a:solidFill>
                <a:latin typeface="Dumondi Condensed Bold"/>
              </a:rPr>
              <a:t>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65979" y="2661221"/>
            <a:ext cx="2241710" cy="224171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043385" y="-1368934"/>
            <a:ext cx="4144169" cy="414416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075818" y="8529238"/>
            <a:ext cx="14441095" cy="7051773"/>
            <a:chOff x="0" y="0"/>
            <a:chExt cx="18758712" cy="9160122"/>
          </a:xfrm>
        </p:grpSpPr>
        <p:sp>
          <p:nvSpPr>
            <p:cNvPr name="Freeform 9" id="9"/>
            <p:cNvSpPr/>
            <p:nvPr/>
          </p:nvSpPr>
          <p:spPr>
            <a:xfrm flipH="false" flipV="false" rot="0">
              <a:off x="31750" y="31750"/>
              <a:ext cx="18695212" cy="9096621"/>
            </a:xfrm>
            <a:custGeom>
              <a:avLst/>
              <a:gdLst/>
              <a:ahLst/>
              <a:cxnLst/>
              <a:rect r="r" b="b" t="t" l="l"/>
              <a:pathLst>
                <a:path h="9096621" w="18695212">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name="Freeform 10" id="10"/>
            <p:cNvSpPr/>
            <p:nvPr/>
          </p:nvSpPr>
          <p:spPr>
            <a:xfrm flipH="false" flipV="false" rot="0">
              <a:off x="0" y="0"/>
              <a:ext cx="18758712" cy="9160121"/>
            </a:xfrm>
            <a:custGeom>
              <a:avLst/>
              <a:gdLst/>
              <a:ahLst/>
              <a:cxnLst/>
              <a:rect r="r" b="b" t="t" l="l"/>
              <a:pathLst>
                <a:path h="9160121" w="18758712">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grpSp>
        <p:nvGrpSpPr>
          <p:cNvPr name="Group 11" id="11"/>
          <p:cNvGrpSpPr/>
          <p:nvPr/>
        </p:nvGrpSpPr>
        <p:grpSpPr>
          <a:xfrm rot="0">
            <a:off x="14588821" y="2015000"/>
            <a:ext cx="1154593" cy="321067"/>
            <a:chOff x="0" y="0"/>
            <a:chExt cx="1539457" cy="428090"/>
          </a:xfrm>
        </p:grpSpPr>
        <p:grpSp>
          <p:nvGrpSpPr>
            <p:cNvPr name="Group 12" id="12"/>
            <p:cNvGrpSpPr/>
            <p:nvPr/>
          </p:nvGrpSpPr>
          <p:grpSpPr>
            <a:xfrm rot="0">
              <a:off x="0" y="0"/>
              <a:ext cx="428090" cy="42809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56206" y="0"/>
              <a:ext cx="428090" cy="42809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11367" y="0"/>
              <a:ext cx="428090" cy="42809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AutoShape 21" id="21"/>
          <p:cNvSpPr/>
          <p:nvPr/>
        </p:nvSpPr>
        <p:spPr>
          <a:xfrm>
            <a:off x="1923418" y="2612293"/>
            <a:ext cx="14441095" cy="23812"/>
          </a:xfrm>
          <a:prstGeom prst="line">
            <a:avLst/>
          </a:prstGeom>
          <a:ln cap="flat" w="47625">
            <a:solidFill>
              <a:srgbClr val="000000"/>
            </a:solidFill>
            <a:prstDash val="solid"/>
            <a:headEnd type="none" len="sm" w="sm"/>
            <a:tailEnd type="none" len="sm" w="sm"/>
          </a:ln>
        </p:spPr>
      </p:sp>
      <p:sp>
        <p:nvSpPr>
          <p:cNvPr name="TextBox 22" id="22"/>
          <p:cNvSpPr txBox="true"/>
          <p:nvPr/>
        </p:nvSpPr>
        <p:spPr>
          <a:xfrm rot="0">
            <a:off x="4507297" y="3810651"/>
            <a:ext cx="9578137" cy="3027006"/>
          </a:xfrm>
          <a:prstGeom prst="rect">
            <a:avLst/>
          </a:prstGeom>
        </p:spPr>
        <p:txBody>
          <a:bodyPr anchor="t" rtlCol="false" tIns="0" lIns="0" bIns="0" rIns="0">
            <a:spAutoFit/>
          </a:bodyPr>
          <a:lstStyle/>
          <a:p>
            <a:pPr algn="ctr">
              <a:lnSpc>
                <a:spcPts val="3984"/>
              </a:lnSpc>
            </a:pPr>
            <a:r>
              <a:rPr lang="en-US" sz="3494" spc="76">
                <a:solidFill>
                  <a:srgbClr val="000000"/>
                </a:solidFill>
                <a:latin typeface="Dumondi Condensed Bold"/>
              </a:rPr>
              <a:t>A dataset of the daily top trending YouTube videos is gathered to predict the number of views based on parameters like video likes, dislikes, country, and many more. </a:t>
            </a:r>
          </a:p>
          <a:p>
            <a:pPr algn="ctr">
              <a:lnSpc>
                <a:spcPts val="3984"/>
              </a:lnSpc>
            </a:pPr>
          </a:p>
          <a:p>
            <a:pPr algn="ctr">
              <a:lnSpc>
                <a:spcPts val="3984"/>
              </a:lnSpc>
            </a:pPr>
            <a:r>
              <a:rPr lang="en-US" sz="3494" spc="76">
                <a:solidFill>
                  <a:srgbClr val="000000"/>
                </a:solidFill>
                <a:latin typeface="Dumondi Condensed Bold"/>
              </a:rPr>
              <a:t>Several algorithms are trained to find the patterns responsible for a video to be trending or popular.</a:t>
            </a:r>
          </a:p>
        </p:txBody>
      </p:sp>
      <p:pic>
        <p:nvPicPr>
          <p:cNvPr name="Picture 23" id="23"/>
          <p:cNvPicPr>
            <a:picLocks noChangeAspect="true"/>
          </p:cNvPicPr>
          <p:nvPr/>
        </p:nvPicPr>
        <p:blipFill>
          <a:blip r:embed="rId2"/>
          <a:srcRect l="0" t="0" r="0" b="0"/>
          <a:stretch>
            <a:fillRect/>
          </a:stretch>
        </p:blipFill>
        <p:spPr>
          <a:xfrm flipH="false" flipV="false" rot="0">
            <a:off x="-4883000" y="2612293"/>
            <a:ext cx="9623575" cy="8842229"/>
          </a:xfrm>
          <a:prstGeom prst="rect">
            <a:avLst/>
          </a:prstGeom>
        </p:spPr>
      </p:pic>
      <p:grpSp>
        <p:nvGrpSpPr>
          <p:cNvPr name="Group 24" id="24"/>
          <p:cNvGrpSpPr/>
          <p:nvPr/>
        </p:nvGrpSpPr>
        <p:grpSpPr>
          <a:xfrm rot="0">
            <a:off x="16004982" y="5666379"/>
            <a:ext cx="1023862" cy="102386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10106257">
            <a:off x="3866095" y="627589"/>
            <a:ext cx="802223" cy="80222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15166117" y="7639523"/>
            <a:ext cx="3629641" cy="362964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pic>
        <p:nvPicPr>
          <p:cNvPr name="Picture 33" id="33"/>
          <p:cNvPicPr>
            <a:picLocks noChangeAspect="true"/>
          </p:cNvPicPr>
          <p:nvPr/>
        </p:nvPicPr>
        <p:blipFill>
          <a:blip r:embed="rId3"/>
          <a:srcRect l="0" t="0" r="0" b="0"/>
          <a:stretch>
            <a:fillRect/>
          </a:stretch>
        </p:blipFill>
        <p:spPr>
          <a:xfrm flipH="false" flipV="false" rot="0">
            <a:off x="15694481" y="7778409"/>
            <a:ext cx="2572914" cy="2508591"/>
          </a:xfrm>
          <a:prstGeom prst="rect">
            <a:avLst/>
          </a:prstGeom>
        </p:spPr>
      </p:pic>
      <p:sp>
        <p:nvSpPr>
          <p:cNvPr name="TextBox 34" id="34"/>
          <p:cNvSpPr txBox="true"/>
          <p:nvPr/>
        </p:nvSpPr>
        <p:spPr>
          <a:xfrm rot="0">
            <a:off x="5294192" y="1439886"/>
            <a:ext cx="7699617" cy="1318894"/>
          </a:xfrm>
          <a:prstGeom prst="rect">
            <a:avLst/>
          </a:prstGeom>
        </p:spPr>
        <p:txBody>
          <a:bodyPr anchor="t" rtlCol="false" tIns="0" lIns="0" bIns="0" rIns="0">
            <a:spAutoFit/>
          </a:bodyPr>
          <a:lstStyle/>
          <a:p>
            <a:pPr algn="ctr">
              <a:lnSpc>
                <a:spcPts val="10780"/>
              </a:lnSpc>
              <a:spcBef>
                <a:spcPct val="0"/>
              </a:spcBef>
            </a:pPr>
            <a:r>
              <a:rPr lang="en-US" sz="7700">
                <a:solidFill>
                  <a:srgbClr val="000000"/>
                </a:solidFill>
                <a:latin typeface="Asap Condensed Bold"/>
              </a:rPr>
              <a:t>INTRODUCTION</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503621" y="240317"/>
            <a:ext cx="7699617" cy="1318894"/>
          </a:xfrm>
          <a:prstGeom prst="rect">
            <a:avLst/>
          </a:prstGeom>
        </p:spPr>
        <p:txBody>
          <a:bodyPr anchor="t" rtlCol="false" tIns="0" lIns="0" bIns="0" rIns="0">
            <a:spAutoFit/>
          </a:bodyPr>
          <a:lstStyle/>
          <a:p>
            <a:pPr algn="ctr">
              <a:lnSpc>
                <a:spcPts val="10780"/>
              </a:lnSpc>
              <a:spcBef>
                <a:spcPct val="0"/>
              </a:spcBef>
            </a:pPr>
            <a:r>
              <a:rPr lang="en-US" sz="7700">
                <a:solidFill>
                  <a:srgbClr val="000000"/>
                </a:solidFill>
                <a:latin typeface="Asap Condensed Bold"/>
              </a:rPr>
              <a:t>DATA DESCRIPTION</a:t>
            </a:r>
          </a:p>
        </p:txBody>
      </p:sp>
      <p:grpSp>
        <p:nvGrpSpPr>
          <p:cNvPr name="Group 3" id="3"/>
          <p:cNvGrpSpPr/>
          <p:nvPr/>
        </p:nvGrpSpPr>
        <p:grpSpPr>
          <a:xfrm rot="0">
            <a:off x="1303738" y="1635411"/>
            <a:ext cx="6973306" cy="7981042"/>
            <a:chOff x="0" y="0"/>
            <a:chExt cx="10436008" cy="11944151"/>
          </a:xfrm>
        </p:grpSpPr>
        <p:sp>
          <p:nvSpPr>
            <p:cNvPr name="Freeform 4" id="4"/>
            <p:cNvSpPr/>
            <p:nvPr/>
          </p:nvSpPr>
          <p:spPr>
            <a:xfrm flipH="false" flipV="false" rot="0">
              <a:off x="31750" y="31750"/>
              <a:ext cx="10372508" cy="11880651"/>
            </a:xfrm>
            <a:custGeom>
              <a:avLst/>
              <a:gdLst/>
              <a:ahLst/>
              <a:cxnLst/>
              <a:rect r="r" b="b" t="t" l="l"/>
              <a:pathLst>
                <a:path h="11880651" w="10372508">
                  <a:moveTo>
                    <a:pt x="10279798" y="11880651"/>
                  </a:moveTo>
                  <a:lnTo>
                    <a:pt x="92710" y="11880651"/>
                  </a:lnTo>
                  <a:cubicBezTo>
                    <a:pt x="41910" y="11880651"/>
                    <a:pt x="0" y="11838741"/>
                    <a:pt x="0" y="11787941"/>
                  </a:cubicBezTo>
                  <a:lnTo>
                    <a:pt x="0" y="92710"/>
                  </a:lnTo>
                  <a:cubicBezTo>
                    <a:pt x="0" y="41910"/>
                    <a:pt x="41910" y="0"/>
                    <a:pt x="92710" y="0"/>
                  </a:cubicBezTo>
                  <a:lnTo>
                    <a:pt x="10278528" y="0"/>
                  </a:lnTo>
                  <a:cubicBezTo>
                    <a:pt x="10329328" y="0"/>
                    <a:pt x="10371238" y="41910"/>
                    <a:pt x="10371238" y="92710"/>
                  </a:cubicBezTo>
                  <a:lnTo>
                    <a:pt x="10371238" y="11786670"/>
                  </a:lnTo>
                  <a:cubicBezTo>
                    <a:pt x="10372508" y="11838741"/>
                    <a:pt x="10330598" y="11880651"/>
                    <a:pt x="10279798" y="11880651"/>
                  </a:cubicBezTo>
                  <a:close/>
                </a:path>
              </a:pathLst>
            </a:custGeom>
            <a:solidFill>
              <a:srgbClr val="FFFFFF"/>
            </a:solidFill>
          </p:spPr>
        </p:sp>
        <p:sp>
          <p:nvSpPr>
            <p:cNvPr name="Freeform 5" id="5"/>
            <p:cNvSpPr/>
            <p:nvPr/>
          </p:nvSpPr>
          <p:spPr>
            <a:xfrm flipH="false" flipV="false" rot="0">
              <a:off x="0" y="0"/>
              <a:ext cx="10436008" cy="11944151"/>
            </a:xfrm>
            <a:custGeom>
              <a:avLst/>
              <a:gdLst/>
              <a:ahLst/>
              <a:cxnLst/>
              <a:rect r="r" b="b" t="t" l="l"/>
              <a:pathLst>
                <a:path h="11944151" w="10436008">
                  <a:moveTo>
                    <a:pt x="10311548" y="59690"/>
                  </a:moveTo>
                  <a:cubicBezTo>
                    <a:pt x="10347108" y="59690"/>
                    <a:pt x="10376318" y="88900"/>
                    <a:pt x="10376318" y="124460"/>
                  </a:cubicBezTo>
                  <a:lnTo>
                    <a:pt x="10376318" y="11819691"/>
                  </a:lnTo>
                  <a:cubicBezTo>
                    <a:pt x="10376318" y="11855251"/>
                    <a:pt x="10347108" y="11884461"/>
                    <a:pt x="10311548" y="11884461"/>
                  </a:cubicBezTo>
                  <a:lnTo>
                    <a:pt x="124460" y="11884461"/>
                  </a:lnTo>
                  <a:cubicBezTo>
                    <a:pt x="88900" y="11884461"/>
                    <a:pt x="59690" y="11855251"/>
                    <a:pt x="59690" y="11819691"/>
                  </a:cubicBezTo>
                  <a:lnTo>
                    <a:pt x="59690" y="124460"/>
                  </a:lnTo>
                  <a:cubicBezTo>
                    <a:pt x="59690" y="88900"/>
                    <a:pt x="88900" y="59690"/>
                    <a:pt x="124460" y="59690"/>
                  </a:cubicBezTo>
                  <a:lnTo>
                    <a:pt x="10311548" y="59690"/>
                  </a:lnTo>
                  <a:moveTo>
                    <a:pt x="10311548" y="0"/>
                  </a:moveTo>
                  <a:lnTo>
                    <a:pt x="124460" y="0"/>
                  </a:lnTo>
                  <a:cubicBezTo>
                    <a:pt x="55880" y="0"/>
                    <a:pt x="0" y="55880"/>
                    <a:pt x="0" y="124460"/>
                  </a:cubicBezTo>
                  <a:lnTo>
                    <a:pt x="0" y="11819691"/>
                  </a:lnTo>
                  <a:cubicBezTo>
                    <a:pt x="0" y="11888270"/>
                    <a:pt x="55880" y="11944151"/>
                    <a:pt x="124460" y="11944151"/>
                  </a:cubicBezTo>
                  <a:lnTo>
                    <a:pt x="10311548" y="11944151"/>
                  </a:lnTo>
                  <a:cubicBezTo>
                    <a:pt x="10380128" y="11944151"/>
                    <a:pt x="10436008" y="11888270"/>
                    <a:pt x="10436008" y="11819691"/>
                  </a:cubicBezTo>
                  <a:lnTo>
                    <a:pt x="10436008" y="124460"/>
                  </a:lnTo>
                  <a:cubicBezTo>
                    <a:pt x="10436008" y="55880"/>
                    <a:pt x="10380128" y="0"/>
                    <a:pt x="10311548" y="0"/>
                  </a:cubicBezTo>
                  <a:close/>
                </a:path>
              </a:pathLst>
            </a:custGeom>
            <a:solidFill>
              <a:srgbClr val="191919"/>
            </a:solidFill>
          </p:spPr>
        </p:sp>
      </p:grpSp>
      <p:grpSp>
        <p:nvGrpSpPr>
          <p:cNvPr name="Group 6" id="6"/>
          <p:cNvGrpSpPr/>
          <p:nvPr/>
        </p:nvGrpSpPr>
        <p:grpSpPr>
          <a:xfrm rot="0">
            <a:off x="6923366" y="2037571"/>
            <a:ext cx="1002157" cy="278678"/>
            <a:chOff x="0" y="0"/>
            <a:chExt cx="1336210" cy="371571"/>
          </a:xfrm>
        </p:grpSpPr>
        <p:grpSp>
          <p:nvGrpSpPr>
            <p:cNvPr name="Group 7" id="7"/>
            <p:cNvGrpSpPr/>
            <p:nvPr/>
          </p:nvGrpSpPr>
          <p:grpSpPr>
            <a:xfrm rot="0">
              <a:off x="0" y="0"/>
              <a:ext cx="371571" cy="37157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0" id="10"/>
            <p:cNvGrpSpPr/>
            <p:nvPr/>
          </p:nvGrpSpPr>
          <p:grpSpPr>
            <a:xfrm rot="0">
              <a:off x="482773" y="0"/>
              <a:ext cx="371571" cy="37157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13" id="13"/>
            <p:cNvGrpSpPr/>
            <p:nvPr/>
          </p:nvGrpSpPr>
          <p:grpSpPr>
            <a:xfrm rot="0">
              <a:off x="964639" y="0"/>
              <a:ext cx="371571" cy="37157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sp>
        <p:nvSpPr>
          <p:cNvPr name="AutoShape 16" id="16"/>
          <p:cNvSpPr/>
          <p:nvPr/>
        </p:nvSpPr>
        <p:spPr>
          <a:xfrm>
            <a:off x="1303738" y="2565551"/>
            <a:ext cx="6962385" cy="0"/>
          </a:xfrm>
          <a:prstGeom prst="line">
            <a:avLst/>
          </a:prstGeom>
          <a:ln cap="flat" w="38100">
            <a:solidFill>
              <a:srgbClr val="000000"/>
            </a:solidFill>
            <a:prstDash val="solid"/>
            <a:headEnd type="none" len="sm" w="sm"/>
            <a:tailEnd type="none" len="sm" w="sm"/>
          </a:ln>
        </p:spPr>
      </p:sp>
      <p:sp>
        <p:nvSpPr>
          <p:cNvPr name="TextBox 17" id="17"/>
          <p:cNvSpPr txBox="true"/>
          <p:nvPr/>
        </p:nvSpPr>
        <p:spPr>
          <a:xfrm rot="0">
            <a:off x="2898979" y="1802922"/>
            <a:ext cx="3893039" cy="671776"/>
          </a:xfrm>
          <a:prstGeom prst="rect">
            <a:avLst/>
          </a:prstGeom>
        </p:spPr>
        <p:txBody>
          <a:bodyPr anchor="t" rtlCol="false" tIns="0" lIns="0" bIns="0" rIns="0">
            <a:spAutoFit/>
          </a:bodyPr>
          <a:lstStyle/>
          <a:p>
            <a:pPr algn="ctr">
              <a:lnSpc>
                <a:spcPts val="5497"/>
              </a:lnSpc>
              <a:spcBef>
                <a:spcPct val="0"/>
              </a:spcBef>
            </a:pPr>
            <a:r>
              <a:rPr lang="en-US" sz="3927">
                <a:solidFill>
                  <a:srgbClr val="000000"/>
                </a:solidFill>
                <a:latin typeface="Asap Condensed Bold"/>
              </a:rPr>
              <a:t>CSV Data</a:t>
            </a:r>
          </a:p>
        </p:txBody>
      </p:sp>
      <p:sp>
        <p:nvSpPr>
          <p:cNvPr name="TextBox 18" id="18"/>
          <p:cNvSpPr txBox="true"/>
          <p:nvPr/>
        </p:nvSpPr>
        <p:spPr>
          <a:xfrm rot="0">
            <a:off x="1739890" y="2982802"/>
            <a:ext cx="6095964" cy="6352891"/>
          </a:xfrm>
          <a:prstGeom prst="rect">
            <a:avLst/>
          </a:prstGeom>
        </p:spPr>
        <p:txBody>
          <a:bodyPr anchor="t" rtlCol="false" tIns="0" lIns="0" bIns="0" rIns="0">
            <a:spAutoFit/>
          </a:bodyPr>
          <a:lstStyle/>
          <a:p>
            <a:pPr marL="531702" indent="-265851" lvl="1">
              <a:lnSpc>
                <a:spcPts val="2807"/>
              </a:lnSpc>
              <a:buFont typeface="Arial"/>
              <a:buChar char="•"/>
            </a:pPr>
            <a:r>
              <a:rPr lang="en-US" sz="2462" spc="54">
                <a:solidFill>
                  <a:srgbClr val="000000"/>
                </a:solidFill>
                <a:latin typeface="Dumondi Condensed"/>
              </a:rPr>
              <a:t>Number of files: 4 {CA, IN, US, FR}videos.csv</a:t>
            </a:r>
          </a:p>
          <a:p>
            <a:pPr marL="531702" indent="-265851" lvl="1">
              <a:lnSpc>
                <a:spcPts val="2807"/>
              </a:lnSpc>
              <a:buFont typeface="Arial"/>
              <a:buChar char="•"/>
            </a:pPr>
            <a:r>
              <a:rPr lang="en-US" sz="2462" spc="54">
                <a:solidFill>
                  <a:srgbClr val="000000"/>
                </a:solidFill>
                <a:latin typeface="Dumondi Condensed"/>
                <a:ea typeface="Dumondi Condensed"/>
              </a:rPr>
              <a:t>Shape: 159906 rows × 16 columns</a:t>
            </a:r>
          </a:p>
          <a:p>
            <a:pPr marL="531702" indent="-265851" lvl="1">
              <a:lnSpc>
                <a:spcPts val="2807"/>
              </a:lnSpc>
              <a:buFont typeface="Arial"/>
              <a:buChar char="•"/>
            </a:pPr>
            <a:r>
              <a:rPr lang="en-US" sz="2462" spc="54">
                <a:solidFill>
                  <a:srgbClr val="000000"/>
                </a:solidFill>
                <a:latin typeface="Dumondi Condensed"/>
              </a:rPr>
              <a:t>Columns: Trending data, title, channel_title, category id, publish time, tags, likes, dislikes, comment count, thumbnail link, comment disabled, rating disabled, video error or removed, description, country</a:t>
            </a:r>
          </a:p>
          <a:p>
            <a:pPr marL="531702" indent="-265851" lvl="1">
              <a:lnSpc>
                <a:spcPts val="2807"/>
              </a:lnSpc>
              <a:buFont typeface="Arial"/>
              <a:buChar char="•"/>
            </a:pPr>
            <a:r>
              <a:rPr lang="en-US" sz="2462" spc="54">
                <a:solidFill>
                  <a:srgbClr val="000000"/>
                </a:solidFill>
                <a:latin typeface="Dumondi Condensed"/>
              </a:rPr>
              <a:t>5339 rows are dropped because of null values in the dataset</a:t>
            </a:r>
          </a:p>
          <a:p>
            <a:pPr marL="531702" indent="-265851" lvl="1">
              <a:lnSpc>
                <a:spcPts val="2807"/>
              </a:lnSpc>
              <a:buFont typeface="Arial"/>
              <a:buChar char="•"/>
            </a:pPr>
            <a:r>
              <a:rPr lang="en-US" sz="2462" spc="54">
                <a:solidFill>
                  <a:srgbClr val="000000"/>
                </a:solidFill>
                <a:latin typeface="Dumondi Condensed"/>
              </a:rPr>
              <a:t>Average likes are 40961.05 with a standard deviation of 152149.0, resulting in a skewed distribution</a:t>
            </a:r>
          </a:p>
          <a:p>
            <a:pPr marL="531702" indent="-265851" lvl="1">
              <a:lnSpc>
                <a:spcPts val="2807"/>
              </a:lnSpc>
              <a:buFont typeface="Arial"/>
              <a:buChar char="•"/>
            </a:pPr>
            <a:r>
              <a:rPr lang="en-US" sz="2462" spc="54">
                <a:solidFill>
                  <a:srgbClr val="000000"/>
                </a:solidFill>
                <a:latin typeface="Dumondi Condensed"/>
              </a:rPr>
              <a:t>The mean of disliked videos is 2056.138 with a standard deviation of 18258.54</a:t>
            </a:r>
          </a:p>
          <a:p>
            <a:pPr marL="531702" indent="-265851" lvl="1">
              <a:lnSpc>
                <a:spcPts val="2807"/>
              </a:lnSpc>
              <a:buFont typeface="Arial"/>
              <a:buChar char="•"/>
            </a:pPr>
            <a:r>
              <a:rPr lang="en-US" sz="2462" spc="54">
                <a:solidFill>
                  <a:srgbClr val="000000"/>
                </a:solidFill>
                <a:latin typeface="Dumondi Condensed"/>
              </a:rPr>
              <a:t>Childish Gambino - This Is America, recorded the highest number of views at 2.252119e+08; however, BTS gets the highest number of comments on it at 1.228655e+06</a:t>
            </a:r>
          </a:p>
          <a:p>
            <a:pPr marL="531702" indent="-265851" lvl="1">
              <a:lnSpc>
                <a:spcPts val="2807"/>
              </a:lnSpc>
              <a:buFont typeface="Arial"/>
              <a:buChar char="•"/>
            </a:pPr>
            <a:r>
              <a:rPr lang="en-US" sz="2462" spc="54">
                <a:solidFill>
                  <a:srgbClr val="000000"/>
                </a:solidFill>
                <a:latin typeface="Dumondi Condensed"/>
              </a:rPr>
              <a:t>Youtube itself gets the highest number of dislikes at 1.643059e+06</a:t>
            </a:r>
          </a:p>
        </p:txBody>
      </p:sp>
      <p:grpSp>
        <p:nvGrpSpPr>
          <p:cNvPr name="Group 19" id="19"/>
          <p:cNvGrpSpPr/>
          <p:nvPr/>
        </p:nvGrpSpPr>
        <p:grpSpPr>
          <a:xfrm rot="0">
            <a:off x="9933755" y="1635411"/>
            <a:ext cx="6841248" cy="7981042"/>
            <a:chOff x="0" y="0"/>
            <a:chExt cx="10238374" cy="11944151"/>
          </a:xfrm>
        </p:grpSpPr>
        <p:sp>
          <p:nvSpPr>
            <p:cNvPr name="Freeform 20" id="20"/>
            <p:cNvSpPr/>
            <p:nvPr/>
          </p:nvSpPr>
          <p:spPr>
            <a:xfrm flipH="false" flipV="false" rot="0">
              <a:off x="31750" y="31750"/>
              <a:ext cx="10174874" cy="11880651"/>
            </a:xfrm>
            <a:custGeom>
              <a:avLst/>
              <a:gdLst/>
              <a:ahLst/>
              <a:cxnLst/>
              <a:rect r="r" b="b" t="t" l="l"/>
              <a:pathLst>
                <a:path h="11880651" w="10174874">
                  <a:moveTo>
                    <a:pt x="10082164" y="11880651"/>
                  </a:moveTo>
                  <a:lnTo>
                    <a:pt x="92710" y="11880651"/>
                  </a:lnTo>
                  <a:cubicBezTo>
                    <a:pt x="41910" y="11880651"/>
                    <a:pt x="0" y="11838741"/>
                    <a:pt x="0" y="11787941"/>
                  </a:cubicBezTo>
                  <a:lnTo>
                    <a:pt x="0" y="92710"/>
                  </a:lnTo>
                  <a:cubicBezTo>
                    <a:pt x="0" y="41910"/>
                    <a:pt x="41910" y="0"/>
                    <a:pt x="92710" y="0"/>
                  </a:cubicBezTo>
                  <a:lnTo>
                    <a:pt x="10080895" y="0"/>
                  </a:lnTo>
                  <a:cubicBezTo>
                    <a:pt x="10131695" y="0"/>
                    <a:pt x="10173605" y="41910"/>
                    <a:pt x="10173605" y="92710"/>
                  </a:cubicBezTo>
                  <a:lnTo>
                    <a:pt x="10173605" y="11786670"/>
                  </a:lnTo>
                  <a:cubicBezTo>
                    <a:pt x="10174874" y="11838741"/>
                    <a:pt x="10132964" y="11880651"/>
                    <a:pt x="10082164" y="11880651"/>
                  </a:cubicBezTo>
                  <a:close/>
                </a:path>
              </a:pathLst>
            </a:custGeom>
            <a:solidFill>
              <a:srgbClr val="FFFFFF"/>
            </a:solidFill>
          </p:spPr>
        </p:sp>
        <p:sp>
          <p:nvSpPr>
            <p:cNvPr name="Freeform 21" id="21"/>
            <p:cNvSpPr/>
            <p:nvPr/>
          </p:nvSpPr>
          <p:spPr>
            <a:xfrm flipH="false" flipV="false" rot="0">
              <a:off x="0" y="0"/>
              <a:ext cx="10238374" cy="11944151"/>
            </a:xfrm>
            <a:custGeom>
              <a:avLst/>
              <a:gdLst/>
              <a:ahLst/>
              <a:cxnLst/>
              <a:rect r="r" b="b" t="t" l="l"/>
              <a:pathLst>
                <a:path h="11944151" w="10238374">
                  <a:moveTo>
                    <a:pt x="10113914" y="59690"/>
                  </a:moveTo>
                  <a:cubicBezTo>
                    <a:pt x="10149474" y="59690"/>
                    <a:pt x="10178684" y="88900"/>
                    <a:pt x="10178684" y="124460"/>
                  </a:cubicBezTo>
                  <a:lnTo>
                    <a:pt x="10178684" y="11819691"/>
                  </a:lnTo>
                  <a:cubicBezTo>
                    <a:pt x="10178684" y="11855251"/>
                    <a:pt x="10149474" y="11884461"/>
                    <a:pt x="10113914" y="11884461"/>
                  </a:cubicBezTo>
                  <a:lnTo>
                    <a:pt x="124460" y="11884461"/>
                  </a:lnTo>
                  <a:cubicBezTo>
                    <a:pt x="88900" y="11884461"/>
                    <a:pt x="59690" y="11855251"/>
                    <a:pt x="59690" y="11819691"/>
                  </a:cubicBezTo>
                  <a:lnTo>
                    <a:pt x="59690" y="124460"/>
                  </a:lnTo>
                  <a:cubicBezTo>
                    <a:pt x="59690" y="88900"/>
                    <a:pt x="88900" y="59690"/>
                    <a:pt x="124460" y="59690"/>
                  </a:cubicBezTo>
                  <a:lnTo>
                    <a:pt x="10113914" y="59690"/>
                  </a:lnTo>
                  <a:moveTo>
                    <a:pt x="10113914" y="0"/>
                  </a:moveTo>
                  <a:lnTo>
                    <a:pt x="124460" y="0"/>
                  </a:lnTo>
                  <a:cubicBezTo>
                    <a:pt x="55880" y="0"/>
                    <a:pt x="0" y="55880"/>
                    <a:pt x="0" y="124460"/>
                  </a:cubicBezTo>
                  <a:lnTo>
                    <a:pt x="0" y="11819691"/>
                  </a:lnTo>
                  <a:cubicBezTo>
                    <a:pt x="0" y="11888270"/>
                    <a:pt x="55880" y="11944151"/>
                    <a:pt x="124460" y="11944151"/>
                  </a:cubicBezTo>
                  <a:lnTo>
                    <a:pt x="10113914" y="11944151"/>
                  </a:lnTo>
                  <a:cubicBezTo>
                    <a:pt x="10182495" y="11944151"/>
                    <a:pt x="10238374" y="11888270"/>
                    <a:pt x="10238374" y="11819691"/>
                  </a:cubicBezTo>
                  <a:lnTo>
                    <a:pt x="10238374" y="124460"/>
                  </a:lnTo>
                  <a:cubicBezTo>
                    <a:pt x="10238374" y="55880"/>
                    <a:pt x="10182495" y="0"/>
                    <a:pt x="10113914" y="0"/>
                  </a:cubicBezTo>
                  <a:close/>
                </a:path>
              </a:pathLst>
            </a:custGeom>
            <a:solidFill>
              <a:srgbClr val="191919"/>
            </a:solidFill>
          </p:spPr>
        </p:sp>
      </p:grpSp>
      <p:sp>
        <p:nvSpPr>
          <p:cNvPr name="AutoShape 22" id="22"/>
          <p:cNvSpPr/>
          <p:nvPr/>
        </p:nvSpPr>
        <p:spPr>
          <a:xfrm flipV="true">
            <a:off x="9933755" y="2565551"/>
            <a:ext cx="6841248" cy="19050"/>
          </a:xfrm>
          <a:prstGeom prst="line">
            <a:avLst/>
          </a:prstGeom>
          <a:ln cap="flat" w="38100">
            <a:solidFill>
              <a:srgbClr val="000000"/>
            </a:solidFill>
            <a:prstDash val="solid"/>
            <a:headEnd type="none" len="sm" w="sm"/>
            <a:tailEnd type="none" len="sm" w="sm"/>
          </a:ln>
        </p:spPr>
      </p:sp>
      <p:grpSp>
        <p:nvGrpSpPr>
          <p:cNvPr name="Group 23" id="23"/>
          <p:cNvGrpSpPr/>
          <p:nvPr/>
        </p:nvGrpSpPr>
        <p:grpSpPr>
          <a:xfrm rot="0">
            <a:off x="15585571" y="2037571"/>
            <a:ext cx="1002157" cy="278678"/>
            <a:chOff x="0" y="0"/>
            <a:chExt cx="1336210" cy="371571"/>
          </a:xfrm>
        </p:grpSpPr>
        <p:grpSp>
          <p:nvGrpSpPr>
            <p:cNvPr name="Group 24" id="24"/>
            <p:cNvGrpSpPr/>
            <p:nvPr/>
          </p:nvGrpSpPr>
          <p:grpSpPr>
            <a:xfrm rot="0">
              <a:off x="0" y="0"/>
              <a:ext cx="371571" cy="37157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27" id="27"/>
            <p:cNvGrpSpPr/>
            <p:nvPr/>
          </p:nvGrpSpPr>
          <p:grpSpPr>
            <a:xfrm rot="0">
              <a:off x="482773" y="0"/>
              <a:ext cx="371571" cy="37157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nvGrpSpPr>
            <p:cNvPr name="Group 30" id="30"/>
            <p:cNvGrpSpPr/>
            <p:nvPr/>
          </p:nvGrpSpPr>
          <p:grpSpPr>
            <a:xfrm rot="0">
              <a:off x="964639" y="0"/>
              <a:ext cx="371571" cy="37157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2660"/>
                  </a:lnSpc>
                </a:pPr>
              </a:p>
            </p:txBody>
          </p:sp>
        </p:grpSp>
      </p:grpSp>
      <p:sp>
        <p:nvSpPr>
          <p:cNvPr name="TextBox 33" id="33"/>
          <p:cNvSpPr txBox="true"/>
          <p:nvPr/>
        </p:nvSpPr>
        <p:spPr>
          <a:xfrm rot="0">
            <a:off x="11407860" y="1802922"/>
            <a:ext cx="3893039" cy="671776"/>
          </a:xfrm>
          <a:prstGeom prst="rect">
            <a:avLst/>
          </a:prstGeom>
        </p:spPr>
        <p:txBody>
          <a:bodyPr anchor="t" rtlCol="false" tIns="0" lIns="0" bIns="0" rIns="0">
            <a:spAutoFit/>
          </a:bodyPr>
          <a:lstStyle/>
          <a:p>
            <a:pPr algn="ctr">
              <a:lnSpc>
                <a:spcPts val="5497"/>
              </a:lnSpc>
              <a:spcBef>
                <a:spcPct val="0"/>
              </a:spcBef>
            </a:pPr>
            <a:r>
              <a:rPr lang="en-US" sz="3927">
                <a:solidFill>
                  <a:srgbClr val="000000"/>
                </a:solidFill>
                <a:latin typeface="Asap Condensed Bold"/>
              </a:rPr>
              <a:t>JSON Data</a:t>
            </a:r>
          </a:p>
        </p:txBody>
      </p:sp>
      <p:sp>
        <p:nvSpPr>
          <p:cNvPr name="TextBox 34" id="34"/>
          <p:cNvSpPr txBox="true"/>
          <p:nvPr/>
        </p:nvSpPr>
        <p:spPr>
          <a:xfrm rot="0">
            <a:off x="10155255" y="2982802"/>
            <a:ext cx="6095964" cy="2123791"/>
          </a:xfrm>
          <a:prstGeom prst="rect">
            <a:avLst/>
          </a:prstGeom>
        </p:spPr>
        <p:txBody>
          <a:bodyPr anchor="t" rtlCol="false" tIns="0" lIns="0" bIns="0" rIns="0">
            <a:spAutoFit/>
          </a:bodyPr>
          <a:lstStyle/>
          <a:p>
            <a:pPr marL="531702" indent="-265851" lvl="1">
              <a:lnSpc>
                <a:spcPts val="2807"/>
              </a:lnSpc>
              <a:buFont typeface="Arial"/>
              <a:buChar char="•"/>
            </a:pPr>
            <a:r>
              <a:rPr lang="en-US" sz="2462" spc="54">
                <a:solidFill>
                  <a:srgbClr val="000000"/>
                </a:solidFill>
                <a:latin typeface="Dumondi Condensed"/>
              </a:rPr>
              <a:t>Number of files: 4 {CA, IN, US, FR}_category_id.json</a:t>
            </a:r>
          </a:p>
          <a:p>
            <a:pPr marL="531702" indent="-265851" lvl="1">
              <a:lnSpc>
                <a:spcPts val="2807"/>
              </a:lnSpc>
              <a:buFont typeface="Arial"/>
              <a:buChar char="•"/>
            </a:pPr>
            <a:r>
              <a:rPr lang="en-US" sz="2462" spc="54">
                <a:solidFill>
                  <a:srgbClr val="000000"/>
                </a:solidFill>
                <a:latin typeface="Dumondi Condensed"/>
                <a:ea typeface="Dumondi Condensed"/>
              </a:rPr>
              <a:t>Shape: 125 rows ×  3columns</a:t>
            </a:r>
          </a:p>
          <a:p>
            <a:pPr marL="531702" indent="-265851" lvl="1">
              <a:lnSpc>
                <a:spcPts val="2807"/>
              </a:lnSpc>
              <a:buFont typeface="Arial"/>
              <a:buChar char="•"/>
            </a:pPr>
            <a:r>
              <a:rPr lang="en-US" sz="2462" spc="54">
                <a:solidFill>
                  <a:srgbClr val="000000"/>
                </a:solidFill>
                <a:latin typeface="Dumondi Condensed"/>
              </a:rPr>
              <a:t>Columns: kind, etag, items-&gt; a dict {'kind': 'youtube#videoCategory',  'etag': '"XI7....TA"',  'id': '2',  'snippet': {'channelId': 'UCB...tcQ',  'title': 'Autos &amp; Vehicles',  'assignable': True}}e</a:t>
            </a:r>
          </a:p>
        </p:txBody>
      </p:sp>
      <p:sp>
        <p:nvSpPr>
          <p:cNvPr name="AutoShape 35" id="35"/>
          <p:cNvSpPr/>
          <p:nvPr/>
        </p:nvSpPr>
        <p:spPr>
          <a:xfrm flipH="true">
            <a:off x="8277044" y="4039935"/>
            <a:ext cx="1878212" cy="1585997"/>
          </a:xfrm>
          <a:prstGeom prst="line">
            <a:avLst/>
          </a:prstGeom>
          <a:ln cap="flat" w="38100">
            <a:solidFill>
              <a:srgbClr val="000000"/>
            </a:solidFill>
            <a:prstDash val="sysDot"/>
            <a:headEnd type="none" len="sm" w="sm"/>
            <a:tailEnd type="arrow" len="sm" w="med"/>
          </a:ln>
        </p:spPr>
      </p:sp>
      <p:grpSp>
        <p:nvGrpSpPr>
          <p:cNvPr name="Group 36" id="36"/>
          <p:cNvGrpSpPr/>
          <p:nvPr/>
        </p:nvGrpSpPr>
        <p:grpSpPr>
          <a:xfrm rot="-10106257">
            <a:off x="-890985" y="-1216534"/>
            <a:ext cx="4144169" cy="4144169"/>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38" id="3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9384166" y="5042428"/>
            <a:ext cx="821989" cy="0"/>
          </a:xfrm>
          <a:prstGeom prst="line">
            <a:avLst/>
          </a:prstGeom>
          <a:ln cap="rnd" w="28575">
            <a:solidFill>
              <a:srgbClr val="000000"/>
            </a:solidFill>
            <a:prstDash val="solid"/>
            <a:headEnd type="triangle" len="med" w="lg"/>
            <a:tailEnd type="none" len="sm" w="sm"/>
          </a:ln>
        </p:spPr>
      </p:sp>
      <p:grpSp>
        <p:nvGrpSpPr>
          <p:cNvPr name="Group 3" id="3"/>
          <p:cNvGrpSpPr/>
          <p:nvPr/>
        </p:nvGrpSpPr>
        <p:grpSpPr>
          <a:xfrm rot="0">
            <a:off x="3953595" y="4707602"/>
            <a:ext cx="2755972" cy="669652"/>
            <a:chOff x="0" y="0"/>
            <a:chExt cx="1943294" cy="472186"/>
          </a:xfrm>
        </p:grpSpPr>
        <p:sp>
          <p:nvSpPr>
            <p:cNvPr name="Freeform 4" id="4"/>
            <p:cNvSpPr/>
            <p:nvPr/>
          </p:nvSpPr>
          <p:spPr>
            <a:xfrm flipH="false" flipV="false" rot="0">
              <a:off x="0" y="0"/>
              <a:ext cx="1943294" cy="472186"/>
            </a:xfrm>
            <a:custGeom>
              <a:avLst/>
              <a:gdLst/>
              <a:ahLst/>
              <a:cxnLst/>
              <a:rect r="r" b="b" t="t" l="l"/>
              <a:pathLst>
                <a:path h="472186" w="1943294">
                  <a:moveTo>
                    <a:pt x="0" y="0"/>
                  </a:moveTo>
                  <a:lnTo>
                    <a:pt x="1943294" y="0"/>
                  </a:lnTo>
                  <a:lnTo>
                    <a:pt x="1943294" y="472186"/>
                  </a:lnTo>
                  <a:lnTo>
                    <a:pt x="0" y="472186"/>
                  </a:lnTo>
                  <a:close/>
                </a:path>
              </a:pathLst>
            </a:custGeom>
            <a:solidFill>
              <a:srgbClr val="BFE4FF"/>
            </a:solidFill>
          </p:spPr>
        </p:sp>
        <p:sp>
          <p:nvSpPr>
            <p:cNvPr name="TextBox 5" id="5"/>
            <p:cNvSpPr txBox="true"/>
            <p:nvPr/>
          </p:nvSpPr>
          <p:spPr>
            <a:xfrm>
              <a:off x="0" y="-9525"/>
              <a:ext cx="1943294" cy="481711"/>
            </a:xfrm>
            <a:prstGeom prst="rect">
              <a:avLst/>
            </a:prstGeom>
          </p:spPr>
          <p:txBody>
            <a:bodyPr anchor="ctr" rtlCol="false" tIns="50385" lIns="50385" bIns="50385" rIns="50385"/>
            <a:lstStyle/>
            <a:p>
              <a:pPr algn="ctr">
                <a:lnSpc>
                  <a:spcPts val="1904"/>
                </a:lnSpc>
              </a:pPr>
              <a:r>
                <a:rPr lang="en-US" sz="1586">
                  <a:solidFill>
                    <a:srgbClr val="000000"/>
                  </a:solidFill>
                  <a:latin typeface="DM Sans"/>
                </a:rPr>
                <a:t>Combine data</a:t>
              </a:r>
            </a:p>
          </p:txBody>
        </p:sp>
      </p:grpSp>
      <p:grpSp>
        <p:nvGrpSpPr>
          <p:cNvPr name="Group 6" id="6"/>
          <p:cNvGrpSpPr/>
          <p:nvPr/>
        </p:nvGrpSpPr>
        <p:grpSpPr>
          <a:xfrm rot="0">
            <a:off x="7461631" y="4707602"/>
            <a:ext cx="1922535" cy="669652"/>
            <a:chOff x="0" y="0"/>
            <a:chExt cx="1355620" cy="472186"/>
          </a:xfrm>
        </p:grpSpPr>
        <p:sp>
          <p:nvSpPr>
            <p:cNvPr name="Freeform 7" id="7"/>
            <p:cNvSpPr/>
            <p:nvPr/>
          </p:nvSpPr>
          <p:spPr>
            <a:xfrm flipH="false" flipV="false" rot="0">
              <a:off x="0" y="0"/>
              <a:ext cx="1355620" cy="472186"/>
            </a:xfrm>
            <a:custGeom>
              <a:avLst/>
              <a:gdLst/>
              <a:ahLst/>
              <a:cxnLst/>
              <a:rect r="r" b="b" t="t" l="l"/>
              <a:pathLst>
                <a:path h="472186" w="1355620">
                  <a:moveTo>
                    <a:pt x="0" y="0"/>
                  </a:moveTo>
                  <a:lnTo>
                    <a:pt x="1355620" y="0"/>
                  </a:lnTo>
                  <a:lnTo>
                    <a:pt x="1355620" y="472186"/>
                  </a:lnTo>
                  <a:lnTo>
                    <a:pt x="0" y="472186"/>
                  </a:lnTo>
                  <a:close/>
                </a:path>
              </a:pathLst>
            </a:custGeom>
            <a:solidFill>
              <a:srgbClr val="BFE4FF"/>
            </a:solidFill>
          </p:spPr>
        </p:sp>
        <p:sp>
          <p:nvSpPr>
            <p:cNvPr name="TextBox 8" id="8"/>
            <p:cNvSpPr txBox="true"/>
            <p:nvPr/>
          </p:nvSpPr>
          <p:spPr>
            <a:xfrm>
              <a:off x="0" y="-9525"/>
              <a:ext cx="1355620" cy="481711"/>
            </a:xfrm>
            <a:prstGeom prst="rect">
              <a:avLst/>
            </a:prstGeom>
          </p:spPr>
          <p:txBody>
            <a:bodyPr anchor="ctr" rtlCol="false" tIns="50385" lIns="50385" bIns="50385" rIns="50385"/>
            <a:lstStyle/>
            <a:p>
              <a:pPr algn="ctr">
                <a:lnSpc>
                  <a:spcPts val="1904"/>
                </a:lnSpc>
              </a:pPr>
              <a:r>
                <a:rPr lang="en-US" sz="1586">
                  <a:solidFill>
                    <a:srgbClr val="000000"/>
                  </a:solidFill>
                  <a:latin typeface="DM Sans"/>
                </a:rPr>
                <a:t> Feature Engineering</a:t>
              </a:r>
            </a:p>
          </p:txBody>
        </p:sp>
      </p:grpSp>
      <p:grpSp>
        <p:nvGrpSpPr>
          <p:cNvPr name="Group 9" id="9"/>
          <p:cNvGrpSpPr/>
          <p:nvPr/>
        </p:nvGrpSpPr>
        <p:grpSpPr>
          <a:xfrm rot="0">
            <a:off x="10096054" y="6064675"/>
            <a:ext cx="3174231" cy="2250315"/>
            <a:chOff x="0" y="0"/>
            <a:chExt cx="812800" cy="576220"/>
          </a:xfrm>
        </p:grpSpPr>
        <p:sp>
          <p:nvSpPr>
            <p:cNvPr name="Freeform 10" id="10"/>
            <p:cNvSpPr/>
            <p:nvPr/>
          </p:nvSpPr>
          <p:spPr>
            <a:xfrm flipH="false" flipV="false" rot="0">
              <a:off x="37819" y="16968"/>
              <a:ext cx="737162" cy="542285"/>
            </a:xfrm>
            <a:custGeom>
              <a:avLst/>
              <a:gdLst/>
              <a:ahLst/>
              <a:cxnLst/>
              <a:rect r="r" b="b" t="t" l="l"/>
              <a:pathLst>
                <a:path h="542285" w="737162">
                  <a:moveTo>
                    <a:pt x="428272" y="25349"/>
                  </a:moveTo>
                  <a:lnTo>
                    <a:pt x="715290" y="228825"/>
                  </a:lnTo>
                  <a:cubicBezTo>
                    <a:pt x="729009" y="238551"/>
                    <a:pt x="737162" y="254325"/>
                    <a:pt x="737162" y="271142"/>
                  </a:cubicBezTo>
                  <a:cubicBezTo>
                    <a:pt x="737162" y="287959"/>
                    <a:pt x="729009" y="303733"/>
                    <a:pt x="715290" y="313459"/>
                  </a:cubicBezTo>
                  <a:lnTo>
                    <a:pt x="428272" y="516935"/>
                  </a:lnTo>
                  <a:cubicBezTo>
                    <a:pt x="392515" y="542284"/>
                    <a:pt x="344647" y="542284"/>
                    <a:pt x="308890" y="516935"/>
                  </a:cubicBezTo>
                  <a:lnTo>
                    <a:pt x="21872" y="313459"/>
                  </a:lnTo>
                  <a:cubicBezTo>
                    <a:pt x="8153" y="303733"/>
                    <a:pt x="0" y="287959"/>
                    <a:pt x="0" y="271142"/>
                  </a:cubicBezTo>
                  <a:cubicBezTo>
                    <a:pt x="0" y="254325"/>
                    <a:pt x="8153" y="238551"/>
                    <a:pt x="21872" y="228825"/>
                  </a:cubicBezTo>
                  <a:lnTo>
                    <a:pt x="308890" y="25349"/>
                  </a:lnTo>
                  <a:cubicBezTo>
                    <a:pt x="344647" y="0"/>
                    <a:pt x="392515" y="0"/>
                    <a:pt x="428272" y="25349"/>
                  </a:cubicBezTo>
                  <a:close/>
                </a:path>
              </a:pathLst>
            </a:custGeom>
            <a:solidFill>
              <a:srgbClr val="D7DAFF"/>
            </a:solidFill>
          </p:spPr>
        </p:sp>
        <p:sp>
          <p:nvSpPr>
            <p:cNvPr name="TextBox 11" id="11"/>
            <p:cNvSpPr txBox="true"/>
            <p:nvPr/>
          </p:nvSpPr>
          <p:spPr>
            <a:xfrm>
              <a:off x="139700" y="89513"/>
              <a:ext cx="533400" cy="387669"/>
            </a:xfrm>
            <a:prstGeom prst="rect">
              <a:avLst/>
            </a:prstGeom>
          </p:spPr>
          <p:txBody>
            <a:bodyPr anchor="ctr" rtlCol="false" tIns="50385" lIns="50385" bIns="50385" rIns="50385"/>
            <a:lstStyle/>
            <a:p>
              <a:pPr algn="ctr">
                <a:lnSpc>
                  <a:spcPts val="1904"/>
                </a:lnSpc>
              </a:pPr>
              <a:r>
                <a:rPr lang="en-US" sz="1586">
                  <a:solidFill>
                    <a:srgbClr val="000000"/>
                  </a:solidFill>
                  <a:latin typeface="DM Sans Bold"/>
                </a:rPr>
                <a:t>Train Model</a:t>
              </a:r>
            </a:p>
          </p:txBody>
        </p:sp>
      </p:grpSp>
      <p:grpSp>
        <p:nvGrpSpPr>
          <p:cNvPr name="Group 12" id="12"/>
          <p:cNvGrpSpPr/>
          <p:nvPr/>
        </p:nvGrpSpPr>
        <p:grpSpPr>
          <a:xfrm rot="0">
            <a:off x="10206155" y="4707602"/>
            <a:ext cx="1714029" cy="669652"/>
            <a:chOff x="0" y="0"/>
            <a:chExt cx="1208598" cy="472186"/>
          </a:xfrm>
        </p:grpSpPr>
        <p:sp>
          <p:nvSpPr>
            <p:cNvPr name="Freeform 13" id="13"/>
            <p:cNvSpPr/>
            <p:nvPr/>
          </p:nvSpPr>
          <p:spPr>
            <a:xfrm flipH="false" flipV="false" rot="0">
              <a:off x="0" y="0"/>
              <a:ext cx="1208598" cy="472186"/>
            </a:xfrm>
            <a:custGeom>
              <a:avLst/>
              <a:gdLst/>
              <a:ahLst/>
              <a:cxnLst/>
              <a:rect r="r" b="b" t="t" l="l"/>
              <a:pathLst>
                <a:path h="472186" w="1208598">
                  <a:moveTo>
                    <a:pt x="0" y="0"/>
                  </a:moveTo>
                  <a:lnTo>
                    <a:pt x="1208598" y="0"/>
                  </a:lnTo>
                  <a:lnTo>
                    <a:pt x="1208598" y="472186"/>
                  </a:lnTo>
                  <a:lnTo>
                    <a:pt x="0" y="472186"/>
                  </a:lnTo>
                  <a:close/>
                </a:path>
              </a:pathLst>
            </a:custGeom>
            <a:solidFill>
              <a:srgbClr val="BFE4FF"/>
            </a:solidFill>
          </p:spPr>
        </p:sp>
        <p:sp>
          <p:nvSpPr>
            <p:cNvPr name="TextBox 14" id="14"/>
            <p:cNvSpPr txBox="true"/>
            <p:nvPr/>
          </p:nvSpPr>
          <p:spPr>
            <a:xfrm>
              <a:off x="0" y="-9525"/>
              <a:ext cx="1208598" cy="481711"/>
            </a:xfrm>
            <a:prstGeom prst="rect">
              <a:avLst/>
            </a:prstGeom>
          </p:spPr>
          <p:txBody>
            <a:bodyPr anchor="ctr" rtlCol="false" tIns="50385" lIns="50385" bIns="50385" rIns="50385"/>
            <a:lstStyle/>
            <a:p>
              <a:pPr algn="ctr">
                <a:lnSpc>
                  <a:spcPts val="1904"/>
                </a:lnSpc>
              </a:pPr>
              <a:r>
                <a:rPr lang="en-US" sz="1586">
                  <a:solidFill>
                    <a:srgbClr val="000000"/>
                  </a:solidFill>
                  <a:latin typeface="DM Sans"/>
                </a:rPr>
                <a:t>Data Preprocessing</a:t>
              </a:r>
            </a:p>
          </p:txBody>
        </p:sp>
      </p:grpSp>
      <p:grpSp>
        <p:nvGrpSpPr>
          <p:cNvPr name="Group 15" id="15"/>
          <p:cNvGrpSpPr/>
          <p:nvPr/>
        </p:nvGrpSpPr>
        <p:grpSpPr>
          <a:xfrm rot="0">
            <a:off x="6496525" y="4619086"/>
            <a:ext cx="426083" cy="463119"/>
            <a:chOff x="0" y="0"/>
            <a:chExt cx="735568" cy="799505"/>
          </a:xfrm>
        </p:grpSpPr>
        <p:sp>
          <p:nvSpPr>
            <p:cNvPr name="Freeform 16" id="16"/>
            <p:cNvSpPr/>
            <p:nvPr/>
          </p:nvSpPr>
          <p:spPr>
            <a:xfrm flipH="false" flipV="false" rot="0">
              <a:off x="0" y="0"/>
              <a:ext cx="735568" cy="799505"/>
            </a:xfrm>
            <a:custGeom>
              <a:avLst/>
              <a:gdLst/>
              <a:ahLst/>
              <a:cxnLst/>
              <a:rect r="r" b="b" t="t" l="l"/>
              <a:pathLst>
                <a:path h="799505" w="735568">
                  <a:moveTo>
                    <a:pt x="367784" y="0"/>
                  </a:moveTo>
                  <a:cubicBezTo>
                    <a:pt x="164663" y="0"/>
                    <a:pt x="0" y="178975"/>
                    <a:pt x="0" y="399752"/>
                  </a:cubicBezTo>
                  <a:cubicBezTo>
                    <a:pt x="0" y="620530"/>
                    <a:pt x="164663" y="799505"/>
                    <a:pt x="367784" y="799505"/>
                  </a:cubicBezTo>
                  <a:cubicBezTo>
                    <a:pt x="570906" y="799505"/>
                    <a:pt x="735568" y="620530"/>
                    <a:pt x="735568" y="399752"/>
                  </a:cubicBezTo>
                  <a:cubicBezTo>
                    <a:pt x="735568" y="178975"/>
                    <a:pt x="570906" y="0"/>
                    <a:pt x="367784" y="0"/>
                  </a:cubicBezTo>
                  <a:close/>
                </a:path>
              </a:pathLst>
            </a:custGeom>
            <a:solidFill>
              <a:srgbClr val="35A1F4"/>
            </a:solidFill>
          </p:spPr>
        </p:sp>
        <p:sp>
          <p:nvSpPr>
            <p:cNvPr name="TextBox 17" id="17"/>
            <p:cNvSpPr txBox="true"/>
            <p:nvPr/>
          </p:nvSpPr>
          <p:spPr>
            <a:xfrm>
              <a:off x="68960" y="103529"/>
              <a:ext cx="597649" cy="621023"/>
            </a:xfrm>
            <a:prstGeom prst="rect">
              <a:avLst/>
            </a:prstGeom>
          </p:spPr>
          <p:txBody>
            <a:bodyPr anchor="ctr" rtlCol="false" tIns="50385" lIns="50385" bIns="50385" rIns="50385"/>
            <a:lstStyle/>
            <a:p>
              <a:pPr algn="ctr">
                <a:lnSpc>
                  <a:spcPts val="1586"/>
                </a:lnSpc>
              </a:pPr>
              <a:r>
                <a:rPr lang="en-US" sz="1586" spc="-31">
                  <a:solidFill>
                    <a:srgbClr val="FFFFFF"/>
                  </a:solidFill>
                  <a:latin typeface="DM Sans Bold"/>
                </a:rPr>
                <a:t>2</a:t>
              </a:r>
            </a:p>
          </p:txBody>
        </p:sp>
      </p:grpSp>
      <p:grpSp>
        <p:nvGrpSpPr>
          <p:cNvPr name="Group 18" id="18"/>
          <p:cNvGrpSpPr/>
          <p:nvPr/>
        </p:nvGrpSpPr>
        <p:grpSpPr>
          <a:xfrm rot="0">
            <a:off x="9099922" y="4495931"/>
            <a:ext cx="426083" cy="463119"/>
            <a:chOff x="0" y="0"/>
            <a:chExt cx="735568" cy="799505"/>
          </a:xfrm>
        </p:grpSpPr>
        <p:sp>
          <p:nvSpPr>
            <p:cNvPr name="Freeform 19" id="19"/>
            <p:cNvSpPr/>
            <p:nvPr/>
          </p:nvSpPr>
          <p:spPr>
            <a:xfrm flipH="false" flipV="false" rot="0">
              <a:off x="0" y="0"/>
              <a:ext cx="735568" cy="799505"/>
            </a:xfrm>
            <a:custGeom>
              <a:avLst/>
              <a:gdLst/>
              <a:ahLst/>
              <a:cxnLst/>
              <a:rect r="r" b="b" t="t" l="l"/>
              <a:pathLst>
                <a:path h="799505" w="735568">
                  <a:moveTo>
                    <a:pt x="367784" y="0"/>
                  </a:moveTo>
                  <a:cubicBezTo>
                    <a:pt x="164663" y="0"/>
                    <a:pt x="0" y="178975"/>
                    <a:pt x="0" y="399752"/>
                  </a:cubicBezTo>
                  <a:cubicBezTo>
                    <a:pt x="0" y="620530"/>
                    <a:pt x="164663" y="799505"/>
                    <a:pt x="367784" y="799505"/>
                  </a:cubicBezTo>
                  <a:cubicBezTo>
                    <a:pt x="570906" y="799505"/>
                    <a:pt x="735568" y="620530"/>
                    <a:pt x="735568" y="399752"/>
                  </a:cubicBezTo>
                  <a:cubicBezTo>
                    <a:pt x="735568" y="178975"/>
                    <a:pt x="570906" y="0"/>
                    <a:pt x="367784" y="0"/>
                  </a:cubicBezTo>
                  <a:close/>
                </a:path>
              </a:pathLst>
            </a:custGeom>
            <a:solidFill>
              <a:srgbClr val="35A1F4"/>
            </a:solidFill>
          </p:spPr>
        </p:sp>
        <p:sp>
          <p:nvSpPr>
            <p:cNvPr name="TextBox 20" id="20"/>
            <p:cNvSpPr txBox="true"/>
            <p:nvPr/>
          </p:nvSpPr>
          <p:spPr>
            <a:xfrm>
              <a:off x="68960" y="103529"/>
              <a:ext cx="597649" cy="621023"/>
            </a:xfrm>
            <a:prstGeom prst="rect">
              <a:avLst/>
            </a:prstGeom>
          </p:spPr>
          <p:txBody>
            <a:bodyPr anchor="ctr" rtlCol="false" tIns="50385" lIns="50385" bIns="50385" rIns="50385"/>
            <a:lstStyle/>
            <a:p>
              <a:pPr algn="ctr">
                <a:lnSpc>
                  <a:spcPts val="1586"/>
                </a:lnSpc>
              </a:pPr>
              <a:r>
                <a:rPr lang="en-US" sz="1586" spc="-31">
                  <a:solidFill>
                    <a:srgbClr val="FFFFFF"/>
                  </a:solidFill>
                  <a:latin typeface="DM Sans Bold"/>
                </a:rPr>
                <a:t>4</a:t>
              </a:r>
            </a:p>
          </p:txBody>
        </p:sp>
      </p:grpSp>
      <p:grpSp>
        <p:nvGrpSpPr>
          <p:cNvPr name="Group 21" id="21"/>
          <p:cNvGrpSpPr/>
          <p:nvPr/>
        </p:nvGrpSpPr>
        <p:grpSpPr>
          <a:xfrm rot="0">
            <a:off x="11707143" y="4476042"/>
            <a:ext cx="426083" cy="463119"/>
            <a:chOff x="0" y="0"/>
            <a:chExt cx="735568" cy="799505"/>
          </a:xfrm>
        </p:grpSpPr>
        <p:sp>
          <p:nvSpPr>
            <p:cNvPr name="Freeform 22" id="22"/>
            <p:cNvSpPr/>
            <p:nvPr/>
          </p:nvSpPr>
          <p:spPr>
            <a:xfrm flipH="false" flipV="false" rot="0">
              <a:off x="0" y="0"/>
              <a:ext cx="735568" cy="799505"/>
            </a:xfrm>
            <a:custGeom>
              <a:avLst/>
              <a:gdLst/>
              <a:ahLst/>
              <a:cxnLst/>
              <a:rect r="r" b="b" t="t" l="l"/>
              <a:pathLst>
                <a:path h="799505" w="735568">
                  <a:moveTo>
                    <a:pt x="367784" y="0"/>
                  </a:moveTo>
                  <a:cubicBezTo>
                    <a:pt x="164663" y="0"/>
                    <a:pt x="0" y="178975"/>
                    <a:pt x="0" y="399752"/>
                  </a:cubicBezTo>
                  <a:cubicBezTo>
                    <a:pt x="0" y="620530"/>
                    <a:pt x="164663" y="799505"/>
                    <a:pt x="367784" y="799505"/>
                  </a:cubicBezTo>
                  <a:cubicBezTo>
                    <a:pt x="570906" y="799505"/>
                    <a:pt x="735568" y="620530"/>
                    <a:pt x="735568" y="399752"/>
                  </a:cubicBezTo>
                  <a:cubicBezTo>
                    <a:pt x="735568" y="178975"/>
                    <a:pt x="570906" y="0"/>
                    <a:pt x="367784" y="0"/>
                  </a:cubicBezTo>
                  <a:close/>
                </a:path>
              </a:pathLst>
            </a:custGeom>
            <a:solidFill>
              <a:srgbClr val="FFB001"/>
            </a:solidFill>
          </p:spPr>
        </p:sp>
        <p:sp>
          <p:nvSpPr>
            <p:cNvPr name="TextBox 23" id="23"/>
            <p:cNvSpPr txBox="true"/>
            <p:nvPr/>
          </p:nvSpPr>
          <p:spPr>
            <a:xfrm>
              <a:off x="68960" y="103529"/>
              <a:ext cx="597649" cy="621023"/>
            </a:xfrm>
            <a:prstGeom prst="rect">
              <a:avLst/>
            </a:prstGeom>
          </p:spPr>
          <p:txBody>
            <a:bodyPr anchor="ctr" rtlCol="false" tIns="50385" lIns="50385" bIns="50385" rIns="50385"/>
            <a:lstStyle/>
            <a:p>
              <a:pPr algn="ctr">
                <a:lnSpc>
                  <a:spcPts val="1586"/>
                </a:lnSpc>
              </a:pPr>
              <a:r>
                <a:rPr lang="en-US" sz="1586" spc="-31">
                  <a:solidFill>
                    <a:srgbClr val="FFFFFF"/>
                  </a:solidFill>
                  <a:latin typeface="DM Sans Bold"/>
                </a:rPr>
                <a:t>5</a:t>
              </a:r>
            </a:p>
          </p:txBody>
        </p:sp>
      </p:grpSp>
      <p:sp>
        <p:nvSpPr>
          <p:cNvPr name="AutoShape 24" id="24"/>
          <p:cNvSpPr/>
          <p:nvPr/>
        </p:nvSpPr>
        <p:spPr>
          <a:xfrm>
            <a:off x="2353323" y="3937724"/>
            <a:ext cx="1600272" cy="1104704"/>
          </a:xfrm>
          <a:prstGeom prst="line">
            <a:avLst/>
          </a:prstGeom>
          <a:ln cap="rnd" w="28575">
            <a:solidFill>
              <a:srgbClr val="000000"/>
            </a:solidFill>
            <a:prstDash val="solid"/>
            <a:headEnd type="none" len="sm" w="sm"/>
            <a:tailEnd type="arrow" len="sm" w="med"/>
          </a:ln>
        </p:spPr>
      </p:sp>
      <p:grpSp>
        <p:nvGrpSpPr>
          <p:cNvPr name="Group 25" id="25"/>
          <p:cNvGrpSpPr/>
          <p:nvPr/>
        </p:nvGrpSpPr>
        <p:grpSpPr>
          <a:xfrm rot="0">
            <a:off x="484432" y="3256361"/>
            <a:ext cx="1868891" cy="1362725"/>
            <a:chOff x="0" y="0"/>
            <a:chExt cx="478552" cy="348942"/>
          </a:xfrm>
        </p:grpSpPr>
        <p:sp>
          <p:nvSpPr>
            <p:cNvPr name="Freeform 26" id="26"/>
            <p:cNvSpPr/>
            <p:nvPr/>
          </p:nvSpPr>
          <p:spPr>
            <a:xfrm flipH="false" flipV="false" rot="0">
              <a:off x="0" y="0"/>
              <a:ext cx="478552" cy="348942"/>
            </a:xfrm>
            <a:custGeom>
              <a:avLst/>
              <a:gdLst/>
              <a:ahLst/>
              <a:cxnLst/>
              <a:rect r="r" b="b" t="t" l="l"/>
              <a:pathLst>
                <a:path h="348942" w="478552">
                  <a:moveTo>
                    <a:pt x="239276" y="0"/>
                  </a:moveTo>
                  <a:cubicBezTo>
                    <a:pt x="107127" y="0"/>
                    <a:pt x="0" y="78113"/>
                    <a:pt x="0" y="174471"/>
                  </a:cubicBezTo>
                  <a:cubicBezTo>
                    <a:pt x="0" y="270829"/>
                    <a:pt x="107127" y="348942"/>
                    <a:pt x="239276" y="348942"/>
                  </a:cubicBezTo>
                  <a:cubicBezTo>
                    <a:pt x="371424" y="348942"/>
                    <a:pt x="478552" y="270829"/>
                    <a:pt x="478552" y="174471"/>
                  </a:cubicBezTo>
                  <a:cubicBezTo>
                    <a:pt x="478552" y="78113"/>
                    <a:pt x="371424" y="0"/>
                    <a:pt x="239276" y="0"/>
                  </a:cubicBezTo>
                  <a:lnTo>
                    <a:pt x="239276" y="0"/>
                  </a:lnTo>
                  <a:close/>
                </a:path>
              </a:pathLst>
            </a:custGeom>
            <a:solidFill>
              <a:srgbClr val="FFCCD2"/>
            </a:solidFill>
          </p:spPr>
        </p:sp>
        <p:sp>
          <p:nvSpPr>
            <p:cNvPr name="TextBox 27" id="27"/>
            <p:cNvSpPr txBox="true"/>
            <p:nvPr/>
          </p:nvSpPr>
          <p:spPr>
            <a:xfrm>
              <a:off x="44864" y="23188"/>
              <a:ext cx="388823" cy="293040"/>
            </a:xfrm>
            <a:prstGeom prst="rect">
              <a:avLst/>
            </a:prstGeom>
          </p:spPr>
          <p:txBody>
            <a:bodyPr anchor="ctr" rtlCol="false" tIns="50385" lIns="50385" bIns="50385" rIns="50385"/>
            <a:lstStyle/>
            <a:p>
              <a:pPr algn="ctr">
                <a:lnSpc>
                  <a:spcPts val="1904"/>
                </a:lnSpc>
              </a:pPr>
              <a:r>
                <a:rPr lang="en-US" sz="1586">
                  <a:solidFill>
                    <a:srgbClr val="000000"/>
                  </a:solidFill>
                  <a:latin typeface="DM Sans"/>
                </a:rPr>
                <a:t>JSON</a:t>
              </a:r>
            </a:p>
          </p:txBody>
        </p:sp>
      </p:grpSp>
      <p:grpSp>
        <p:nvGrpSpPr>
          <p:cNvPr name="Group 28" id="28"/>
          <p:cNvGrpSpPr/>
          <p:nvPr/>
        </p:nvGrpSpPr>
        <p:grpSpPr>
          <a:xfrm rot="0">
            <a:off x="3089847" y="4678708"/>
            <a:ext cx="625623" cy="621598"/>
            <a:chOff x="0" y="0"/>
            <a:chExt cx="735568" cy="730836"/>
          </a:xfrm>
        </p:grpSpPr>
        <p:sp>
          <p:nvSpPr>
            <p:cNvPr name="Freeform 29" id="29"/>
            <p:cNvSpPr/>
            <p:nvPr/>
          </p:nvSpPr>
          <p:spPr>
            <a:xfrm flipH="false" flipV="false" rot="0">
              <a:off x="0" y="0"/>
              <a:ext cx="735568" cy="730836"/>
            </a:xfrm>
            <a:custGeom>
              <a:avLst/>
              <a:gdLst/>
              <a:ahLst/>
              <a:cxnLst/>
              <a:rect r="r" b="b" t="t" l="l"/>
              <a:pathLst>
                <a:path h="730836" w="735568">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AB85C"/>
            </a:solidFill>
          </p:spPr>
        </p:sp>
        <p:sp>
          <p:nvSpPr>
            <p:cNvPr name="TextBox 30" id="30"/>
            <p:cNvSpPr txBox="true"/>
            <p:nvPr/>
          </p:nvSpPr>
          <p:spPr>
            <a:xfrm>
              <a:off x="68960" y="97091"/>
              <a:ext cx="597649" cy="565229"/>
            </a:xfrm>
            <a:prstGeom prst="rect">
              <a:avLst/>
            </a:prstGeom>
          </p:spPr>
          <p:txBody>
            <a:bodyPr anchor="ctr" rtlCol="false" tIns="50385" lIns="50385" bIns="50385" rIns="50385"/>
            <a:lstStyle/>
            <a:p>
              <a:pPr algn="ctr">
                <a:lnSpc>
                  <a:spcPts val="1586"/>
                </a:lnSpc>
              </a:pPr>
              <a:r>
                <a:rPr lang="en-US" sz="1586" spc="-31">
                  <a:solidFill>
                    <a:srgbClr val="FFFFFF"/>
                  </a:solidFill>
                  <a:latin typeface="DM Sans Bold"/>
                </a:rPr>
                <a:t>1</a:t>
              </a:r>
            </a:p>
          </p:txBody>
        </p:sp>
      </p:grpSp>
      <p:grpSp>
        <p:nvGrpSpPr>
          <p:cNvPr name="Group 31" id="31"/>
          <p:cNvGrpSpPr/>
          <p:nvPr/>
        </p:nvGrpSpPr>
        <p:grpSpPr>
          <a:xfrm rot="0">
            <a:off x="598609" y="5311361"/>
            <a:ext cx="1754713" cy="1282195"/>
            <a:chOff x="0" y="0"/>
            <a:chExt cx="478552" cy="349685"/>
          </a:xfrm>
        </p:grpSpPr>
        <p:sp>
          <p:nvSpPr>
            <p:cNvPr name="Freeform 32" id="32"/>
            <p:cNvSpPr/>
            <p:nvPr/>
          </p:nvSpPr>
          <p:spPr>
            <a:xfrm flipH="false" flipV="false" rot="0">
              <a:off x="0" y="0"/>
              <a:ext cx="478552" cy="349685"/>
            </a:xfrm>
            <a:custGeom>
              <a:avLst/>
              <a:gdLst/>
              <a:ahLst/>
              <a:cxnLst/>
              <a:rect r="r" b="b" t="t" l="l"/>
              <a:pathLst>
                <a:path h="349685" w="478552">
                  <a:moveTo>
                    <a:pt x="239276" y="0"/>
                  </a:moveTo>
                  <a:cubicBezTo>
                    <a:pt x="107127" y="0"/>
                    <a:pt x="0" y="78280"/>
                    <a:pt x="0" y="174843"/>
                  </a:cubicBezTo>
                  <a:cubicBezTo>
                    <a:pt x="0" y="271405"/>
                    <a:pt x="107127" y="349685"/>
                    <a:pt x="239276" y="349685"/>
                  </a:cubicBezTo>
                  <a:cubicBezTo>
                    <a:pt x="371424" y="349685"/>
                    <a:pt x="478552" y="271405"/>
                    <a:pt x="478552" y="174843"/>
                  </a:cubicBezTo>
                  <a:cubicBezTo>
                    <a:pt x="478552" y="78280"/>
                    <a:pt x="371424" y="0"/>
                    <a:pt x="239276" y="0"/>
                  </a:cubicBezTo>
                  <a:lnTo>
                    <a:pt x="239276" y="0"/>
                  </a:lnTo>
                  <a:close/>
                </a:path>
              </a:pathLst>
            </a:custGeom>
            <a:solidFill>
              <a:srgbClr val="FFF5C3"/>
            </a:solidFill>
          </p:spPr>
        </p:sp>
        <p:sp>
          <p:nvSpPr>
            <p:cNvPr name="TextBox 33" id="33"/>
            <p:cNvSpPr txBox="true"/>
            <p:nvPr/>
          </p:nvSpPr>
          <p:spPr>
            <a:xfrm>
              <a:off x="44864" y="23258"/>
              <a:ext cx="388823" cy="293644"/>
            </a:xfrm>
            <a:prstGeom prst="rect">
              <a:avLst/>
            </a:prstGeom>
          </p:spPr>
          <p:txBody>
            <a:bodyPr anchor="ctr" rtlCol="false" tIns="50385" lIns="50385" bIns="50385" rIns="50385"/>
            <a:lstStyle/>
            <a:p>
              <a:pPr algn="ctr">
                <a:lnSpc>
                  <a:spcPts val="1904"/>
                </a:lnSpc>
              </a:pPr>
              <a:r>
                <a:rPr lang="en-US" sz="1586">
                  <a:solidFill>
                    <a:srgbClr val="000000"/>
                  </a:solidFill>
                  <a:latin typeface="DM Sans"/>
                </a:rPr>
                <a:t>CSV</a:t>
              </a:r>
            </a:p>
          </p:txBody>
        </p:sp>
      </p:grpSp>
      <p:grpSp>
        <p:nvGrpSpPr>
          <p:cNvPr name="Group 34" id="34"/>
          <p:cNvGrpSpPr/>
          <p:nvPr/>
        </p:nvGrpSpPr>
        <p:grpSpPr>
          <a:xfrm rot="0">
            <a:off x="6263494" y="2151079"/>
            <a:ext cx="1105186" cy="1105186"/>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8068"/>
            </a:solidFill>
          </p:spPr>
        </p:sp>
        <p:sp>
          <p:nvSpPr>
            <p:cNvPr name="TextBox 36" id="36"/>
            <p:cNvSpPr txBox="true"/>
            <p:nvPr/>
          </p:nvSpPr>
          <p:spPr>
            <a:xfrm>
              <a:off x="76200" y="76200"/>
              <a:ext cx="660400" cy="660400"/>
            </a:xfrm>
            <a:prstGeom prst="rect">
              <a:avLst/>
            </a:prstGeom>
          </p:spPr>
          <p:txBody>
            <a:bodyPr anchor="ctr" rtlCol="false" tIns="50385" lIns="50385" bIns="50385" rIns="50385"/>
            <a:lstStyle/>
            <a:p>
              <a:pPr algn="ctr">
                <a:lnSpc>
                  <a:spcPts val="2975"/>
                </a:lnSpc>
              </a:pPr>
              <a:r>
                <a:rPr lang="en-US" sz="2479">
                  <a:solidFill>
                    <a:srgbClr val="000000"/>
                  </a:solidFill>
                  <a:latin typeface="DM Sans"/>
                </a:rPr>
                <a:t>EDA</a:t>
              </a:r>
            </a:p>
          </p:txBody>
        </p:sp>
      </p:grpSp>
      <p:sp>
        <p:nvSpPr>
          <p:cNvPr name="AutoShape 37" id="37"/>
          <p:cNvSpPr/>
          <p:nvPr/>
        </p:nvSpPr>
        <p:spPr>
          <a:xfrm flipV="true">
            <a:off x="2353323" y="5042428"/>
            <a:ext cx="1600272" cy="910031"/>
          </a:xfrm>
          <a:prstGeom prst="line">
            <a:avLst/>
          </a:prstGeom>
          <a:ln cap="rnd" w="28575">
            <a:solidFill>
              <a:srgbClr val="000000"/>
            </a:solidFill>
            <a:prstDash val="solid"/>
            <a:headEnd type="none" len="sm" w="sm"/>
            <a:tailEnd type="arrow" len="sm" w="med"/>
          </a:ln>
        </p:spPr>
      </p:sp>
      <p:sp>
        <p:nvSpPr>
          <p:cNvPr name="AutoShape 38" id="38"/>
          <p:cNvSpPr/>
          <p:nvPr/>
        </p:nvSpPr>
        <p:spPr>
          <a:xfrm flipH="true">
            <a:off x="5331581" y="3256265"/>
            <a:ext cx="1484507" cy="1451337"/>
          </a:xfrm>
          <a:prstGeom prst="line">
            <a:avLst/>
          </a:prstGeom>
          <a:ln cap="rnd" w="28575">
            <a:solidFill>
              <a:srgbClr val="000000"/>
            </a:solidFill>
            <a:prstDash val="solid"/>
            <a:headEnd type="triangle" len="med" w="lg"/>
            <a:tailEnd type="none" len="sm" w="sm"/>
          </a:ln>
        </p:spPr>
      </p:sp>
      <p:sp>
        <p:nvSpPr>
          <p:cNvPr name="AutoShape 39" id="39"/>
          <p:cNvSpPr/>
          <p:nvPr/>
        </p:nvSpPr>
        <p:spPr>
          <a:xfrm>
            <a:off x="6709567" y="5042428"/>
            <a:ext cx="752064" cy="0"/>
          </a:xfrm>
          <a:prstGeom prst="line">
            <a:avLst/>
          </a:prstGeom>
          <a:ln cap="rnd" w="28575">
            <a:solidFill>
              <a:srgbClr val="000000"/>
            </a:solidFill>
            <a:prstDash val="solid"/>
            <a:headEnd type="none" len="sm" w="sm"/>
            <a:tailEnd type="arrow" len="sm" w="med"/>
          </a:ln>
        </p:spPr>
      </p:sp>
      <p:sp>
        <p:nvSpPr>
          <p:cNvPr name="AutoShape 40" id="40"/>
          <p:cNvSpPr/>
          <p:nvPr/>
        </p:nvSpPr>
        <p:spPr>
          <a:xfrm flipH="true" flipV="true">
            <a:off x="7368681" y="2703672"/>
            <a:ext cx="1054218" cy="2003930"/>
          </a:xfrm>
          <a:prstGeom prst="line">
            <a:avLst/>
          </a:prstGeom>
          <a:ln cap="rnd" w="28575">
            <a:solidFill>
              <a:srgbClr val="000000"/>
            </a:solidFill>
            <a:prstDash val="solid"/>
            <a:headEnd type="triangle" len="med" w="lg"/>
            <a:tailEnd type="none" len="sm" w="sm"/>
          </a:ln>
        </p:spPr>
      </p:sp>
      <p:grpSp>
        <p:nvGrpSpPr>
          <p:cNvPr name="Group 41" id="41"/>
          <p:cNvGrpSpPr/>
          <p:nvPr/>
        </p:nvGrpSpPr>
        <p:grpSpPr>
          <a:xfrm rot="0">
            <a:off x="12407602" y="4707602"/>
            <a:ext cx="2284226" cy="669652"/>
            <a:chOff x="0" y="0"/>
            <a:chExt cx="1610656" cy="472186"/>
          </a:xfrm>
        </p:grpSpPr>
        <p:sp>
          <p:nvSpPr>
            <p:cNvPr name="Freeform 42" id="42"/>
            <p:cNvSpPr/>
            <p:nvPr/>
          </p:nvSpPr>
          <p:spPr>
            <a:xfrm flipH="false" flipV="false" rot="0">
              <a:off x="0" y="0"/>
              <a:ext cx="1610656" cy="472186"/>
            </a:xfrm>
            <a:custGeom>
              <a:avLst/>
              <a:gdLst/>
              <a:ahLst/>
              <a:cxnLst/>
              <a:rect r="r" b="b" t="t" l="l"/>
              <a:pathLst>
                <a:path h="472186" w="1610656">
                  <a:moveTo>
                    <a:pt x="0" y="0"/>
                  </a:moveTo>
                  <a:lnTo>
                    <a:pt x="1610656" y="0"/>
                  </a:lnTo>
                  <a:lnTo>
                    <a:pt x="1610656" y="472186"/>
                  </a:lnTo>
                  <a:lnTo>
                    <a:pt x="0" y="472186"/>
                  </a:lnTo>
                  <a:close/>
                </a:path>
              </a:pathLst>
            </a:custGeom>
            <a:solidFill>
              <a:srgbClr val="BFE4FF"/>
            </a:solidFill>
          </p:spPr>
        </p:sp>
        <p:sp>
          <p:nvSpPr>
            <p:cNvPr name="TextBox 43" id="43"/>
            <p:cNvSpPr txBox="true"/>
            <p:nvPr/>
          </p:nvSpPr>
          <p:spPr>
            <a:xfrm>
              <a:off x="0" y="-9525"/>
              <a:ext cx="1610656" cy="481711"/>
            </a:xfrm>
            <a:prstGeom prst="rect">
              <a:avLst/>
            </a:prstGeom>
          </p:spPr>
          <p:txBody>
            <a:bodyPr anchor="ctr" rtlCol="false" tIns="50385" lIns="50385" bIns="50385" rIns="50385"/>
            <a:lstStyle/>
            <a:p>
              <a:pPr algn="ctr">
                <a:lnSpc>
                  <a:spcPts val="1904"/>
                </a:lnSpc>
              </a:pPr>
              <a:r>
                <a:rPr lang="en-US" sz="1586">
                  <a:solidFill>
                    <a:srgbClr val="000000"/>
                  </a:solidFill>
                  <a:latin typeface="DM Sans"/>
                </a:rPr>
                <a:t>Feature Selection</a:t>
              </a:r>
            </a:p>
          </p:txBody>
        </p:sp>
      </p:grpSp>
      <p:sp>
        <p:nvSpPr>
          <p:cNvPr name="AutoShape 44" id="44"/>
          <p:cNvSpPr/>
          <p:nvPr/>
        </p:nvSpPr>
        <p:spPr>
          <a:xfrm flipH="true" flipV="true">
            <a:off x="11920184" y="5042428"/>
            <a:ext cx="487418" cy="0"/>
          </a:xfrm>
          <a:prstGeom prst="line">
            <a:avLst/>
          </a:prstGeom>
          <a:ln cap="rnd" w="28575">
            <a:solidFill>
              <a:srgbClr val="000000"/>
            </a:solidFill>
            <a:prstDash val="solid"/>
            <a:headEnd type="triangle" len="med" w="lg"/>
            <a:tailEnd type="none" len="sm" w="sm"/>
          </a:ln>
        </p:spPr>
      </p:sp>
      <p:sp>
        <p:nvSpPr>
          <p:cNvPr name="AutoShape 45" id="45"/>
          <p:cNvSpPr/>
          <p:nvPr/>
        </p:nvSpPr>
        <p:spPr>
          <a:xfrm flipV="true">
            <a:off x="11683170" y="5377254"/>
            <a:ext cx="1866545" cy="778435"/>
          </a:xfrm>
          <a:prstGeom prst="line">
            <a:avLst/>
          </a:prstGeom>
          <a:ln cap="rnd" w="28575">
            <a:solidFill>
              <a:srgbClr val="000000"/>
            </a:solidFill>
            <a:prstDash val="solid"/>
            <a:headEnd type="triangle" len="med" w="lg"/>
            <a:tailEnd type="none" len="sm" w="sm"/>
          </a:ln>
        </p:spPr>
      </p:sp>
      <p:grpSp>
        <p:nvGrpSpPr>
          <p:cNvPr name="Group 46" id="46"/>
          <p:cNvGrpSpPr/>
          <p:nvPr/>
        </p:nvGrpSpPr>
        <p:grpSpPr>
          <a:xfrm rot="0">
            <a:off x="15113769" y="4760281"/>
            <a:ext cx="3174231" cy="1587115"/>
            <a:chOff x="0" y="0"/>
            <a:chExt cx="812800" cy="406400"/>
          </a:xfrm>
        </p:grpSpPr>
        <p:sp>
          <p:nvSpPr>
            <p:cNvPr name="Freeform 47" id="47"/>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0AA24B"/>
            </a:solidFill>
          </p:spPr>
        </p:sp>
        <p:sp>
          <p:nvSpPr>
            <p:cNvPr name="TextBox 48" id="48"/>
            <p:cNvSpPr txBox="true"/>
            <p:nvPr/>
          </p:nvSpPr>
          <p:spPr>
            <a:xfrm>
              <a:off x="0" y="-9525"/>
              <a:ext cx="698500" cy="415925"/>
            </a:xfrm>
            <a:prstGeom prst="rect">
              <a:avLst/>
            </a:prstGeom>
          </p:spPr>
          <p:txBody>
            <a:bodyPr anchor="ctr" rtlCol="false" tIns="50385" lIns="50385" bIns="50385" rIns="50385"/>
            <a:lstStyle/>
            <a:p>
              <a:pPr algn="ctr">
                <a:lnSpc>
                  <a:spcPts val="1904"/>
                </a:lnSpc>
              </a:pPr>
              <a:r>
                <a:rPr lang="en-US" sz="1586">
                  <a:solidFill>
                    <a:srgbClr val="000000"/>
                  </a:solidFill>
                  <a:latin typeface="DM Sans Bold"/>
                </a:rPr>
                <a:t>Random Forest</a:t>
              </a:r>
            </a:p>
          </p:txBody>
        </p:sp>
      </p:grpSp>
      <p:grpSp>
        <p:nvGrpSpPr>
          <p:cNvPr name="Group 49" id="49"/>
          <p:cNvGrpSpPr/>
          <p:nvPr/>
        </p:nvGrpSpPr>
        <p:grpSpPr>
          <a:xfrm rot="0">
            <a:off x="15113769" y="6396275"/>
            <a:ext cx="3174231" cy="1587115"/>
            <a:chOff x="0" y="0"/>
            <a:chExt cx="812800" cy="406400"/>
          </a:xfrm>
        </p:grpSpPr>
        <p:sp>
          <p:nvSpPr>
            <p:cNvPr name="Freeform 50" id="50"/>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F5C853"/>
            </a:solidFill>
          </p:spPr>
        </p:sp>
        <p:sp>
          <p:nvSpPr>
            <p:cNvPr name="TextBox 51" id="51"/>
            <p:cNvSpPr txBox="true"/>
            <p:nvPr/>
          </p:nvSpPr>
          <p:spPr>
            <a:xfrm>
              <a:off x="0" y="-9525"/>
              <a:ext cx="698500" cy="415925"/>
            </a:xfrm>
            <a:prstGeom prst="rect">
              <a:avLst/>
            </a:prstGeom>
          </p:spPr>
          <p:txBody>
            <a:bodyPr anchor="ctr" rtlCol="false" tIns="50385" lIns="50385" bIns="50385" rIns="50385"/>
            <a:lstStyle/>
            <a:p>
              <a:pPr algn="ctr">
                <a:lnSpc>
                  <a:spcPts val="1904"/>
                </a:lnSpc>
              </a:pPr>
              <a:r>
                <a:rPr lang="en-US" sz="1586">
                  <a:solidFill>
                    <a:srgbClr val="000000"/>
                  </a:solidFill>
                  <a:latin typeface="DM Sans Bold"/>
                </a:rPr>
                <a:t>AdaBoost</a:t>
              </a:r>
            </a:p>
          </p:txBody>
        </p:sp>
      </p:grpSp>
      <p:grpSp>
        <p:nvGrpSpPr>
          <p:cNvPr name="Group 52" id="52"/>
          <p:cNvGrpSpPr/>
          <p:nvPr/>
        </p:nvGrpSpPr>
        <p:grpSpPr>
          <a:xfrm rot="0">
            <a:off x="15113769" y="8032268"/>
            <a:ext cx="3174231" cy="1587115"/>
            <a:chOff x="0" y="0"/>
            <a:chExt cx="812800" cy="406400"/>
          </a:xfrm>
        </p:grpSpPr>
        <p:sp>
          <p:nvSpPr>
            <p:cNvPr name="Freeform 53" id="53"/>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FE6D73"/>
            </a:solidFill>
          </p:spPr>
        </p:sp>
        <p:sp>
          <p:nvSpPr>
            <p:cNvPr name="TextBox 54" id="54"/>
            <p:cNvSpPr txBox="true"/>
            <p:nvPr/>
          </p:nvSpPr>
          <p:spPr>
            <a:xfrm>
              <a:off x="0" y="-9525"/>
              <a:ext cx="698500" cy="415925"/>
            </a:xfrm>
            <a:prstGeom prst="rect">
              <a:avLst/>
            </a:prstGeom>
          </p:spPr>
          <p:txBody>
            <a:bodyPr anchor="ctr" rtlCol="false" tIns="50385" lIns="50385" bIns="50385" rIns="50385"/>
            <a:lstStyle/>
            <a:p>
              <a:pPr algn="ctr">
                <a:lnSpc>
                  <a:spcPts val="1904"/>
                </a:lnSpc>
              </a:pPr>
              <a:r>
                <a:rPr lang="en-US" sz="1586">
                  <a:solidFill>
                    <a:srgbClr val="000000"/>
                  </a:solidFill>
                  <a:latin typeface="DM Sans Bold"/>
                </a:rPr>
                <a:t>XGBoost</a:t>
              </a:r>
            </a:p>
          </p:txBody>
        </p:sp>
      </p:grpSp>
      <p:sp>
        <p:nvSpPr>
          <p:cNvPr name="AutoShape 55" id="55"/>
          <p:cNvSpPr/>
          <p:nvPr/>
        </p:nvSpPr>
        <p:spPr>
          <a:xfrm flipH="true">
            <a:off x="13122590" y="5553839"/>
            <a:ext cx="1991179" cy="1635994"/>
          </a:xfrm>
          <a:prstGeom prst="line">
            <a:avLst/>
          </a:prstGeom>
          <a:ln cap="rnd" w="28575">
            <a:solidFill>
              <a:srgbClr val="000000"/>
            </a:solidFill>
            <a:prstDash val="solid"/>
            <a:headEnd type="triangle" len="med" w="lg"/>
            <a:tailEnd type="none" len="sm" w="sm"/>
          </a:ln>
        </p:spPr>
      </p:sp>
      <p:sp>
        <p:nvSpPr>
          <p:cNvPr name="AutoShape 56" id="56"/>
          <p:cNvSpPr/>
          <p:nvPr/>
        </p:nvSpPr>
        <p:spPr>
          <a:xfrm flipH="true" flipV="true">
            <a:off x="13122590" y="7189833"/>
            <a:ext cx="1991179" cy="0"/>
          </a:xfrm>
          <a:prstGeom prst="line">
            <a:avLst/>
          </a:prstGeom>
          <a:ln cap="rnd" w="28575">
            <a:solidFill>
              <a:srgbClr val="000000"/>
            </a:solidFill>
            <a:prstDash val="solid"/>
            <a:headEnd type="triangle" len="med" w="lg"/>
            <a:tailEnd type="none" len="sm" w="sm"/>
          </a:ln>
        </p:spPr>
      </p:sp>
      <p:sp>
        <p:nvSpPr>
          <p:cNvPr name="AutoShape 57" id="57"/>
          <p:cNvSpPr/>
          <p:nvPr/>
        </p:nvSpPr>
        <p:spPr>
          <a:xfrm flipH="true" flipV="true">
            <a:off x="13122590" y="7189833"/>
            <a:ext cx="1991179" cy="1635994"/>
          </a:xfrm>
          <a:prstGeom prst="line">
            <a:avLst/>
          </a:prstGeom>
          <a:ln cap="rnd" w="28575">
            <a:solidFill>
              <a:srgbClr val="000000"/>
            </a:solidFill>
            <a:prstDash val="solid"/>
            <a:headEnd type="triangle" len="med" w="lg"/>
            <a:tailEnd type="none" len="sm" w="sm"/>
          </a:ln>
        </p:spPr>
      </p:sp>
      <p:grpSp>
        <p:nvGrpSpPr>
          <p:cNvPr name="Group 58" id="58"/>
          <p:cNvGrpSpPr/>
          <p:nvPr/>
        </p:nvGrpSpPr>
        <p:grpSpPr>
          <a:xfrm rot="0">
            <a:off x="7155639" y="2071613"/>
            <a:ext cx="426083" cy="460221"/>
            <a:chOff x="0" y="0"/>
            <a:chExt cx="735568" cy="794503"/>
          </a:xfrm>
        </p:grpSpPr>
        <p:sp>
          <p:nvSpPr>
            <p:cNvPr name="Freeform 59" id="59"/>
            <p:cNvSpPr/>
            <p:nvPr/>
          </p:nvSpPr>
          <p:spPr>
            <a:xfrm flipH="false" flipV="false" rot="0">
              <a:off x="0" y="0"/>
              <a:ext cx="735568" cy="794503"/>
            </a:xfrm>
            <a:custGeom>
              <a:avLst/>
              <a:gdLst/>
              <a:ahLst/>
              <a:cxnLst/>
              <a:rect r="r" b="b" t="t" l="l"/>
              <a:pathLst>
                <a:path h="794503" w="735568">
                  <a:moveTo>
                    <a:pt x="367784" y="0"/>
                  </a:moveTo>
                  <a:cubicBezTo>
                    <a:pt x="164663" y="0"/>
                    <a:pt x="0" y="177856"/>
                    <a:pt x="0" y="397252"/>
                  </a:cubicBezTo>
                  <a:cubicBezTo>
                    <a:pt x="0" y="616647"/>
                    <a:pt x="164663" y="794503"/>
                    <a:pt x="367784" y="794503"/>
                  </a:cubicBezTo>
                  <a:cubicBezTo>
                    <a:pt x="570906" y="794503"/>
                    <a:pt x="735568" y="616647"/>
                    <a:pt x="735568" y="397252"/>
                  </a:cubicBezTo>
                  <a:cubicBezTo>
                    <a:pt x="735568" y="177856"/>
                    <a:pt x="570906" y="0"/>
                    <a:pt x="367784" y="0"/>
                  </a:cubicBezTo>
                  <a:close/>
                </a:path>
              </a:pathLst>
            </a:custGeom>
            <a:solidFill>
              <a:srgbClr val="7E58F0"/>
            </a:solidFill>
          </p:spPr>
        </p:sp>
        <p:sp>
          <p:nvSpPr>
            <p:cNvPr name="TextBox 60" id="60"/>
            <p:cNvSpPr txBox="true"/>
            <p:nvPr/>
          </p:nvSpPr>
          <p:spPr>
            <a:xfrm>
              <a:off x="68960" y="103060"/>
              <a:ext cx="597649" cy="616959"/>
            </a:xfrm>
            <a:prstGeom prst="rect">
              <a:avLst/>
            </a:prstGeom>
          </p:spPr>
          <p:txBody>
            <a:bodyPr anchor="ctr" rtlCol="false" tIns="50385" lIns="50385" bIns="50385" rIns="50385"/>
            <a:lstStyle/>
            <a:p>
              <a:pPr algn="ctr">
                <a:lnSpc>
                  <a:spcPts val="1586"/>
                </a:lnSpc>
              </a:pPr>
              <a:r>
                <a:rPr lang="en-US" sz="1586" spc="-31">
                  <a:solidFill>
                    <a:srgbClr val="FFFFFF"/>
                  </a:solidFill>
                  <a:latin typeface="DM Sans Bold"/>
                </a:rPr>
                <a:t>3</a:t>
              </a:r>
            </a:p>
          </p:txBody>
        </p:sp>
      </p:grpSp>
      <p:grpSp>
        <p:nvGrpSpPr>
          <p:cNvPr name="Group 61" id="61"/>
          <p:cNvGrpSpPr/>
          <p:nvPr/>
        </p:nvGrpSpPr>
        <p:grpSpPr>
          <a:xfrm rot="0">
            <a:off x="0" y="0"/>
            <a:ext cx="18288000" cy="472987"/>
            <a:chOff x="0" y="0"/>
            <a:chExt cx="4921956" cy="127298"/>
          </a:xfrm>
        </p:grpSpPr>
        <p:sp>
          <p:nvSpPr>
            <p:cNvPr name="Freeform 62" id="62"/>
            <p:cNvSpPr/>
            <p:nvPr/>
          </p:nvSpPr>
          <p:spPr>
            <a:xfrm flipH="false" flipV="false" rot="0">
              <a:off x="0" y="0"/>
              <a:ext cx="4921955" cy="127298"/>
            </a:xfrm>
            <a:custGeom>
              <a:avLst/>
              <a:gdLst/>
              <a:ahLst/>
              <a:cxnLst/>
              <a:rect r="r" b="b" t="t" l="l"/>
              <a:pathLst>
                <a:path h="127298" w="4921955">
                  <a:moveTo>
                    <a:pt x="0" y="0"/>
                  </a:moveTo>
                  <a:lnTo>
                    <a:pt x="4921955" y="0"/>
                  </a:lnTo>
                  <a:lnTo>
                    <a:pt x="4921955" y="127298"/>
                  </a:lnTo>
                  <a:lnTo>
                    <a:pt x="0" y="127298"/>
                  </a:lnTo>
                  <a:close/>
                </a:path>
              </a:pathLst>
            </a:custGeom>
            <a:solidFill>
              <a:srgbClr val="FF801E"/>
            </a:solidFill>
          </p:spPr>
        </p:sp>
        <p:sp>
          <p:nvSpPr>
            <p:cNvPr name="TextBox 63" id="63"/>
            <p:cNvSpPr txBox="true"/>
            <p:nvPr/>
          </p:nvSpPr>
          <p:spPr>
            <a:xfrm>
              <a:off x="0" y="-38100"/>
              <a:ext cx="4921956" cy="165398"/>
            </a:xfrm>
            <a:prstGeom prst="rect">
              <a:avLst/>
            </a:prstGeom>
          </p:spPr>
          <p:txBody>
            <a:bodyPr anchor="ctr" rtlCol="false" tIns="49713" lIns="49713" bIns="49713" rIns="49713"/>
            <a:lstStyle/>
            <a:p>
              <a:pPr algn="ctr">
                <a:lnSpc>
                  <a:spcPts val="2603"/>
                </a:lnSpc>
              </a:pPr>
            </a:p>
          </p:txBody>
        </p:sp>
      </p:grpSp>
      <p:grpSp>
        <p:nvGrpSpPr>
          <p:cNvPr name="Group 64" id="64"/>
          <p:cNvGrpSpPr/>
          <p:nvPr/>
        </p:nvGrpSpPr>
        <p:grpSpPr>
          <a:xfrm rot="0">
            <a:off x="14454180" y="4531055"/>
            <a:ext cx="426083" cy="458452"/>
            <a:chOff x="0" y="0"/>
            <a:chExt cx="735568" cy="791449"/>
          </a:xfrm>
        </p:grpSpPr>
        <p:sp>
          <p:nvSpPr>
            <p:cNvPr name="Freeform 65" id="65"/>
            <p:cNvSpPr/>
            <p:nvPr/>
          </p:nvSpPr>
          <p:spPr>
            <a:xfrm flipH="false" flipV="false" rot="0">
              <a:off x="0" y="0"/>
              <a:ext cx="735568" cy="791449"/>
            </a:xfrm>
            <a:custGeom>
              <a:avLst/>
              <a:gdLst/>
              <a:ahLst/>
              <a:cxnLst/>
              <a:rect r="r" b="b" t="t" l="l"/>
              <a:pathLst>
                <a:path h="791449" w="735568">
                  <a:moveTo>
                    <a:pt x="367784" y="0"/>
                  </a:moveTo>
                  <a:cubicBezTo>
                    <a:pt x="164663" y="0"/>
                    <a:pt x="0" y="177172"/>
                    <a:pt x="0" y="395724"/>
                  </a:cubicBezTo>
                  <a:cubicBezTo>
                    <a:pt x="0" y="614277"/>
                    <a:pt x="164663" y="791449"/>
                    <a:pt x="367784" y="791449"/>
                  </a:cubicBezTo>
                  <a:cubicBezTo>
                    <a:pt x="570906" y="791449"/>
                    <a:pt x="735568" y="614277"/>
                    <a:pt x="735568" y="395724"/>
                  </a:cubicBezTo>
                  <a:cubicBezTo>
                    <a:pt x="735568" y="177172"/>
                    <a:pt x="570906" y="0"/>
                    <a:pt x="367784" y="0"/>
                  </a:cubicBezTo>
                  <a:close/>
                </a:path>
              </a:pathLst>
            </a:custGeom>
            <a:solidFill>
              <a:srgbClr val="FFCB77"/>
            </a:solidFill>
          </p:spPr>
        </p:sp>
        <p:sp>
          <p:nvSpPr>
            <p:cNvPr name="TextBox 66" id="66"/>
            <p:cNvSpPr txBox="true"/>
            <p:nvPr/>
          </p:nvSpPr>
          <p:spPr>
            <a:xfrm>
              <a:off x="68960" y="102773"/>
              <a:ext cx="597649" cy="614477"/>
            </a:xfrm>
            <a:prstGeom prst="rect">
              <a:avLst/>
            </a:prstGeom>
          </p:spPr>
          <p:txBody>
            <a:bodyPr anchor="ctr" rtlCol="false" tIns="50385" lIns="50385" bIns="50385" rIns="50385"/>
            <a:lstStyle/>
            <a:p>
              <a:pPr algn="ctr">
                <a:lnSpc>
                  <a:spcPts val="1586"/>
                </a:lnSpc>
              </a:pPr>
              <a:r>
                <a:rPr lang="en-US" sz="1586" spc="-31">
                  <a:solidFill>
                    <a:srgbClr val="FFFFFF"/>
                  </a:solidFill>
                  <a:latin typeface="DM Sans Bold"/>
                </a:rPr>
                <a:t>6</a:t>
              </a:r>
            </a:p>
          </p:txBody>
        </p:sp>
      </p:grpSp>
      <p:sp>
        <p:nvSpPr>
          <p:cNvPr name="TextBox 67" id="67"/>
          <p:cNvSpPr txBox="true"/>
          <p:nvPr/>
        </p:nvSpPr>
        <p:spPr>
          <a:xfrm rot="0">
            <a:off x="391486" y="732170"/>
            <a:ext cx="12878799" cy="1034642"/>
          </a:xfrm>
          <a:prstGeom prst="rect">
            <a:avLst/>
          </a:prstGeom>
        </p:spPr>
        <p:txBody>
          <a:bodyPr anchor="t" rtlCol="false" tIns="0" lIns="0" bIns="0" rIns="0">
            <a:spAutoFit/>
          </a:bodyPr>
          <a:lstStyle/>
          <a:p>
            <a:pPr marL="0" indent="0" lvl="0">
              <a:lnSpc>
                <a:spcPts val="8220"/>
              </a:lnSpc>
              <a:spcBef>
                <a:spcPct val="0"/>
              </a:spcBef>
            </a:pPr>
            <a:r>
              <a:rPr lang="en-US" sz="6850" spc="-130">
                <a:solidFill>
                  <a:srgbClr val="13193D"/>
                </a:solidFill>
                <a:latin typeface="Montserrat Bold"/>
              </a:rPr>
              <a:t>Project Pipeline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80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21083246" cy="10690097"/>
          </a:xfrm>
        </p:grpSpPr>
        <p:sp>
          <p:nvSpPr>
            <p:cNvPr name="Freeform 3" id="3"/>
            <p:cNvSpPr/>
            <p:nvPr/>
          </p:nvSpPr>
          <p:spPr>
            <a:xfrm flipH="false" flipV="false" rot="0">
              <a:off x="31750" y="31750"/>
              <a:ext cx="21019746" cy="10626596"/>
            </a:xfrm>
            <a:custGeom>
              <a:avLst/>
              <a:gdLst/>
              <a:ahLst/>
              <a:cxnLst/>
              <a:rect r="r" b="b" t="t" l="l"/>
              <a:pathLst>
                <a:path h="10626596" w="2101974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sp>
        <p:sp>
          <p:nvSpPr>
            <p:cNvPr name="Freeform 4" id="4"/>
            <p:cNvSpPr/>
            <p:nvPr/>
          </p:nvSpPr>
          <p:spPr>
            <a:xfrm flipH="false" flipV="false" rot="0">
              <a:off x="0" y="0"/>
              <a:ext cx="21083246" cy="10690096"/>
            </a:xfrm>
            <a:custGeom>
              <a:avLst/>
              <a:gdLst/>
              <a:ahLst/>
              <a:cxnLst/>
              <a:rect r="r" b="b" t="t" l="l"/>
              <a:pathLst>
                <a:path h="10690096" w="21083246">
                  <a:moveTo>
                    <a:pt x="20958786" y="59690"/>
                  </a:moveTo>
                  <a:cubicBezTo>
                    <a:pt x="20994346" y="59690"/>
                    <a:pt x="21023556" y="88900"/>
                    <a:pt x="21023556" y="124460"/>
                  </a:cubicBezTo>
                  <a:lnTo>
                    <a:pt x="21023556" y="10565636"/>
                  </a:lnTo>
                  <a:cubicBezTo>
                    <a:pt x="21023556" y="10601196"/>
                    <a:pt x="20994346" y="10630406"/>
                    <a:pt x="20958786" y="10630406"/>
                  </a:cubicBezTo>
                  <a:lnTo>
                    <a:pt x="124460" y="10630406"/>
                  </a:lnTo>
                  <a:cubicBezTo>
                    <a:pt x="88900" y="10630406"/>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sp>
      </p:grpSp>
      <p:grpSp>
        <p:nvGrpSpPr>
          <p:cNvPr name="Group 5" id="5"/>
          <p:cNvGrpSpPr/>
          <p:nvPr/>
        </p:nvGrpSpPr>
        <p:grpSpPr>
          <a:xfrm rot="0">
            <a:off x="15207137" y="1316799"/>
            <a:ext cx="1670088" cy="464416"/>
            <a:chOff x="0" y="0"/>
            <a:chExt cx="2226784" cy="619221"/>
          </a:xfrm>
        </p:grpSpPr>
        <p:grpSp>
          <p:nvGrpSpPr>
            <p:cNvPr name="Group 6" id="6"/>
            <p:cNvGrpSpPr/>
            <p:nvPr/>
          </p:nvGrpSpPr>
          <p:grpSpPr>
            <a:xfrm rot="0">
              <a:off x="0" y="0"/>
              <a:ext cx="619221" cy="6192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04538" y="0"/>
              <a:ext cx="619221" cy="6192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07563" y="0"/>
              <a:ext cx="619221" cy="61922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9942726" y="4636124"/>
            <a:ext cx="6099455" cy="1933184"/>
          </a:xfrm>
          <a:prstGeom prst="rect">
            <a:avLst/>
          </a:prstGeom>
        </p:spPr>
        <p:txBody>
          <a:bodyPr anchor="t" rtlCol="false" tIns="0" lIns="0" bIns="0" rIns="0">
            <a:spAutoFit/>
          </a:bodyPr>
          <a:lstStyle/>
          <a:p>
            <a:pPr algn="r">
              <a:lnSpc>
                <a:spcPts val="14522"/>
              </a:lnSpc>
            </a:pPr>
            <a:r>
              <a:rPr lang="en-US" sz="14099" spc="507">
                <a:solidFill>
                  <a:srgbClr val="000000"/>
                </a:solidFill>
                <a:latin typeface="Asap Condensed Bold"/>
              </a:rPr>
              <a:t>EDA</a:t>
            </a:r>
          </a:p>
        </p:txBody>
      </p:sp>
      <p:pic>
        <p:nvPicPr>
          <p:cNvPr name="Picture 16" id="16"/>
          <p:cNvPicPr>
            <a:picLocks noChangeAspect="true"/>
          </p:cNvPicPr>
          <p:nvPr/>
        </p:nvPicPr>
        <p:blipFill>
          <a:blip r:embed="rId2"/>
          <a:srcRect l="0" t="0" r="0" b="0"/>
          <a:stretch>
            <a:fillRect/>
          </a:stretch>
        </p:blipFill>
        <p:spPr>
          <a:xfrm flipH="true" flipV="false" rot="0">
            <a:off x="-2910742" y="2662148"/>
            <a:ext cx="12853468" cy="10467716"/>
          </a:xfrm>
          <a:prstGeom prst="rect">
            <a:avLst/>
          </a:prstGeom>
        </p:spPr>
      </p:pic>
      <p:sp>
        <p:nvSpPr>
          <p:cNvPr name="AutoShape 17" id="17"/>
          <p:cNvSpPr/>
          <p:nvPr/>
        </p:nvSpPr>
        <p:spPr>
          <a:xfrm>
            <a:off x="1028700" y="2005522"/>
            <a:ext cx="16230600" cy="0"/>
          </a:xfrm>
          <a:prstGeom prst="line">
            <a:avLst/>
          </a:prstGeom>
          <a:ln cap="flat" w="47625">
            <a:solidFill>
              <a:srgbClr val="000000"/>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TextBox 2" id="2"/>
          <p:cNvSpPr txBox="true"/>
          <p:nvPr/>
        </p:nvSpPr>
        <p:spPr>
          <a:xfrm rot="0">
            <a:off x="701308" y="1522115"/>
            <a:ext cx="8002081" cy="1057275"/>
          </a:xfrm>
          <a:prstGeom prst="rect">
            <a:avLst/>
          </a:prstGeom>
        </p:spPr>
        <p:txBody>
          <a:bodyPr anchor="t" rtlCol="false" tIns="0" lIns="0" bIns="0" rIns="0">
            <a:spAutoFit/>
          </a:bodyPr>
          <a:lstStyle/>
          <a:p>
            <a:pPr marL="0" indent="0" lvl="0">
              <a:lnSpc>
                <a:spcPts val="8399"/>
              </a:lnSpc>
              <a:spcBef>
                <a:spcPct val="0"/>
              </a:spcBef>
            </a:pPr>
            <a:r>
              <a:rPr lang="en-US" sz="6999" spc="-132">
                <a:solidFill>
                  <a:srgbClr val="13193D"/>
                </a:solidFill>
                <a:latin typeface="Montserrat Ultra-Bold"/>
              </a:rPr>
              <a:t>User’s Activity</a:t>
            </a:r>
          </a:p>
        </p:txBody>
      </p:sp>
      <p:sp>
        <p:nvSpPr>
          <p:cNvPr name="AutoShape 3" id="3"/>
          <p:cNvSpPr/>
          <p:nvPr/>
        </p:nvSpPr>
        <p:spPr>
          <a:xfrm rot="0">
            <a:off x="0" y="9871872"/>
            <a:ext cx="18288000" cy="0"/>
          </a:xfrm>
          <a:prstGeom prst="line">
            <a:avLst/>
          </a:prstGeom>
          <a:ln cap="flat" w="57150">
            <a:solidFill>
              <a:srgbClr val="13239D"/>
            </a:solidFill>
            <a:prstDash val="sysDot"/>
            <a:headEnd type="none" len="sm" w="sm"/>
            <a:tailEnd type="none" len="sm" w="sm"/>
          </a:ln>
        </p:spPr>
      </p:sp>
      <p:sp>
        <p:nvSpPr>
          <p:cNvPr name="Freeform 4" id="4"/>
          <p:cNvSpPr/>
          <p:nvPr/>
        </p:nvSpPr>
        <p:spPr>
          <a:xfrm flipH="false" flipV="false" rot="0">
            <a:off x="7239672" y="1028700"/>
            <a:ext cx="1796098" cy="1677106"/>
          </a:xfrm>
          <a:custGeom>
            <a:avLst/>
            <a:gdLst/>
            <a:ahLst/>
            <a:cxnLst/>
            <a:rect r="r" b="b" t="t" l="l"/>
            <a:pathLst>
              <a:path h="1677106" w="1796098">
                <a:moveTo>
                  <a:pt x="0" y="0"/>
                </a:moveTo>
                <a:lnTo>
                  <a:pt x="1796098" y="0"/>
                </a:lnTo>
                <a:lnTo>
                  <a:pt x="1796098" y="1677106"/>
                </a:lnTo>
                <a:lnTo>
                  <a:pt x="0" y="1677106"/>
                </a:lnTo>
                <a:lnTo>
                  <a:pt x="0" y="0"/>
                </a:lnTo>
                <a:close/>
              </a:path>
            </a:pathLst>
          </a:custGeom>
          <a:blipFill>
            <a:blip r:embed="rId2"/>
            <a:stretch>
              <a:fillRect l="0" t="0" r="0" b="0"/>
            </a:stretch>
          </a:blipFill>
        </p:spPr>
      </p:sp>
      <p:grpSp>
        <p:nvGrpSpPr>
          <p:cNvPr name="Group 5" id="5"/>
          <p:cNvGrpSpPr/>
          <p:nvPr/>
        </p:nvGrpSpPr>
        <p:grpSpPr>
          <a:xfrm rot="0">
            <a:off x="0" y="0"/>
            <a:ext cx="18288000" cy="497622"/>
            <a:chOff x="0" y="0"/>
            <a:chExt cx="4816593" cy="131061"/>
          </a:xfrm>
        </p:grpSpPr>
        <p:sp>
          <p:nvSpPr>
            <p:cNvPr name="Freeform 6" id="6"/>
            <p:cNvSpPr/>
            <p:nvPr/>
          </p:nvSpPr>
          <p:spPr>
            <a:xfrm flipH="false" flipV="false" rot="0">
              <a:off x="0" y="0"/>
              <a:ext cx="4816592" cy="131061"/>
            </a:xfrm>
            <a:custGeom>
              <a:avLst/>
              <a:gdLst/>
              <a:ahLst/>
              <a:cxnLst/>
              <a:rect r="r" b="b" t="t" l="l"/>
              <a:pathLst>
                <a:path h="131061" w="4816592">
                  <a:moveTo>
                    <a:pt x="0" y="0"/>
                  </a:moveTo>
                  <a:lnTo>
                    <a:pt x="4816592" y="0"/>
                  </a:lnTo>
                  <a:lnTo>
                    <a:pt x="4816592" y="131061"/>
                  </a:lnTo>
                  <a:lnTo>
                    <a:pt x="0" y="131061"/>
                  </a:lnTo>
                  <a:close/>
                </a:path>
              </a:pathLst>
            </a:custGeom>
            <a:solidFill>
              <a:srgbClr val="FF801E"/>
            </a:solidFill>
          </p:spPr>
        </p:sp>
        <p:sp>
          <p:nvSpPr>
            <p:cNvPr name="TextBox 7" id="7"/>
            <p:cNvSpPr txBox="true"/>
            <p:nvPr/>
          </p:nvSpPr>
          <p:spPr>
            <a:xfrm>
              <a:off x="0" y="-38100"/>
              <a:ext cx="4816593" cy="16916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997542" y="3889882"/>
            <a:ext cx="11149159" cy="5792481"/>
          </a:xfrm>
          <a:custGeom>
            <a:avLst/>
            <a:gdLst/>
            <a:ahLst/>
            <a:cxnLst/>
            <a:rect r="r" b="b" t="t" l="l"/>
            <a:pathLst>
              <a:path h="5792481" w="11149159">
                <a:moveTo>
                  <a:pt x="0" y="0"/>
                </a:moveTo>
                <a:lnTo>
                  <a:pt x="11149159" y="0"/>
                </a:lnTo>
                <a:lnTo>
                  <a:pt x="11149159" y="5792481"/>
                </a:lnTo>
                <a:lnTo>
                  <a:pt x="0" y="5792481"/>
                </a:lnTo>
                <a:lnTo>
                  <a:pt x="0" y="0"/>
                </a:lnTo>
                <a:close/>
              </a:path>
            </a:pathLst>
          </a:custGeom>
          <a:blipFill>
            <a:blip r:embed="rId3"/>
            <a:stretch>
              <a:fillRect l="-1744" t="0" r="-2419" b="0"/>
            </a:stretch>
          </a:blipFill>
        </p:spPr>
      </p:sp>
      <p:sp>
        <p:nvSpPr>
          <p:cNvPr name="TextBox 9" id="9"/>
          <p:cNvSpPr txBox="true"/>
          <p:nvPr/>
        </p:nvSpPr>
        <p:spPr>
          <a:xfrm rot="0">
            <a:off x="701308" y="3638550"/>
            <a:ext cx="6729928" cy="2495550"/>
          </a:xfrm>
          <a:prstGeom prst="rect">
            <a:avLst/>
          </a:prstGeom>
        </p:spPr>
        <p:txBody>
          <a:bodyPr anchor="t" rtlCol="false" tIns="0" lIns="0" bIns="0" rIns="0">
            <a:spAutoFit/>
          </a:bodyPr>
          <a:lstStyle/>
          <a:p>
            <a:pPr>
              <a:lnSpc>
                <a:spcPts val="3900"/>
              </a:lnSpc>
            </a:pPr>
            <a:r>
              <a:rPr lang="en-US" sz="3000" spc="-60">
                <a:solidFill>
                  <a:srgbClr val="13193D"/>
                </a:solidFill>
                <a:latin typeface="Poppins"/>
              </a:rPr>
              <a:t>Users who are watching YouTube are more likely to like the video followed by commenting on it.</a:t>
            </a:r>
          </a:p>
          <a:p>
            <a:pPr>
              <a:lnSpc>
                <a:spcPts val="3900"/>
              </a:lnSpc>
            </a:pPr>
          </a:p>
          <a:p>
            <a:pPr marL="0" indent="0" lvl="0">
              <a:lnSpc>
                <a:spcPts val="39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tretch>
            <a:fillRect/>
          </a:stretch>
        </p:blipFill>
        <p:spPr>
          <a:xfrm rot="0">
            <a:off x="10154003" y="2378345"/>
            <a:ext cx="7174112" cy="8644795"/>
          </a:xfrm>
          <a:prstGeom prst="rect">
            <a:avLst/>
          </a:prstGeom>
        </p:spPr>
      </p:pic>
      <p:grpSp>
        <p:nvGrpSpPr>
          <p:cNvPr name="Group 3" id="3"/>
          <p:cNvGrpSpPr/>
          <p:nvPr/>
        </p:nvGrpSpPr>
        <p:grpSpPr>
          <a:xfrm rot="0">
            <a:off x="2319646" y="5337324"/>
            <a:ext cx="1772488" cy="1674545"/>
            <a:chOff x="0" y="0"/>
            <a:chExt cx="812800" cy="767887"/>
          </a:xfrm>
        </p:grpSpPr>
        <p:sp>
          <p:nvSpPr>
            <p:cNvPr name="Freeform 4" id="4"/>
            <p:cNvSpPr/>
            <p:nvPr/>
          </p:nvSpPr>
          <p:spPr>
            <a:xfrm flipH="false" flipV="false" rot="0">
              <a:off x="0" y="0"/>
              <a:ext cx="812800" cy="767887"/>
            </a:xfrm>
            <a:custGeom>
              <a:avLst/>
              <a:gdLst/>
              <a:ahLst/>
              <a:cxnLst/>
              <a:rect r="r" b="b" t="t" l="l"/>
              <a:pathLst>
                <a:path h="767887" w="812800">
                  <a:moveTo>
                    <a:pt x="406400" y="0"/>
                  </a:moveTo>
                  <a:cubicBezTo>
                    <a:pt x="181951" y="0"/>
                    <a:pt x="0" y="171897"/>
                    <a:pt x="0" y="383943"/>
                  </a:cubicBezTo>
                  <a:cubicBezTo>
                    <a:pt x="0" y="595989"/>
                    <a:pt x="181951" y="767887"/>
                    <a:pt x="406400" y="767887"/>
                  </a:cubicBezTo>
                  <a:cubicBezTo>
                    <a:pt x="630849" y="767887"/>
                    <a:pt x="812800" y="595989"/>
                    <a:pt x="812800" y="383943"/>
                  </a:cubicBezTo>
                  <a:cubicBezTo>
                    <a:pt x="812800" y="171897"/>
                    <a:pt x="630849" y="0"/>
                    <a:pt x="406400" y="0"/>
                  </a:cubicBezTo>
                  <a:close/>
                </a:path>
              </a:pathLst>
            </a:custGeom>
            <a:solidFill>
              <a:srgbClr val="0AA24B"/>
            </a:solidFill>
          </p:spPr>
        </p:sp>
        <p:sp>
          <p:nvSpPr>
            <p:cNvPr name="TextBox 5" id="5"/>
            <p:cNvSpPr txBox="true"/>
            <p:nvPr/>
          </p:nvSpPr>
          <p:spPr>
            <a:xfrm>
              <a:off x="76200" y="33889"/>
              <a:ext cx="660400" cy="66200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250291" y="5436261"/>
            <a:ext cx="1580996" cy="1575608"/>
            <a:chOff x="0" y="0"/>
            <a:chExt cx="812800" cy="810030"/>
          </a:xfrm>
        </p:grpSpPr>
        <p:sp>
          <p:nvSpPr>
            <p:cNvPr name="Freeform 7" id="7"/>
            <p:cNvSpPr/>
            <p:nvPr/>
          </p:nvSpPr>
          <p:spPr>
            <a:xfrm flipH="false" flipV="false" rot="0">
              <a:off x="0" y="0"/>
              <a:ext cx="812800" cy="810030"/>
            </a:xfrm>
            <a:custGeom>
              <a:avLst/>
              <a:gdLst/>
              <a:ahLst/>
              <a:cxnLst/>
              <a:rect r="r" b="b" t="t" l="l"/>
              <a:pathLst>
                <a:path h="810030" w="812800">
                  <a:moveTo>
                    <a:pt x="406400" y="0"/>
                  </a:moveTo>
                  <a:cubicBezTo>
                    <a:pt x="181951" y="0"/>
                    <a:pt x="0" y="181331"/>
                    <a:pt x="0" y="405015"/>
                  </a:cubicBezTo>
                  <a:cubicBezTo>
                    <a:pt x="0" y="628699"/>
                    <a:pt x="181951" y="810030"/>
                    <a:pt x="406400" y="810030"/>
                  </a:cubicBezTo>
                  <a:cubicBezTo>
                    <a:pt x="630849" y="810030"/>
                    <a:pt x="812800" y="628699"/>
                    <a:pt x="812800" y="405015"/>
                  </a:cubicBezTo>
                  <a:cubicBezTo>
                    <a:pt x="812800" y="181331"/>
                    <a:pt x="630849" y="0"/>
                    <a:pt x="406400" y="0"/>
                  </a:cubicBezTo>
                  <a:close/>
                </a:path>
              </a:pathLst>
            </a:custGeom>
            <a:solidFill>
              <a:srgbClr val="7E58F0"/>
            </a:solidFill>
          </p:spPr>
        </p:sp>
        <p:sp>
          <p:nvSpPr>
            <p:cNvPr name="TextBox 8" id="8"/>
            <p:cNvSpPr txBox="true"/>
            <p:nvPr/>
          </p:nvSpPr>
          <p:spPr>
            <a:xfrm>
              <a:off x="76200" y="37840"/>
              <a:ext cx="660400" cy="69624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18288000" cy="497622"/>
            <a:chOff x="0" y="0"/>
            <a:chExt cx="4816593" cy="131061"/>
          </a:xfrm>
        </p:grpSpPr>
        <p:sp>
          <p:nvSpPr>
            <p:cNvPr name="Freeform 10" id="10"/>
            <p:cNvSpPr/>
            <p:nvPr/>
          </p:nvSpPr>
          <p:spPr>
            <a:xfrm flipH="false" flipV="false" rot="0">
              <a:off x="0" y="0"/>
              <a:ext cx="4816592" cy="131061"/>
            </a:xfrm>
            <a:custGeom>
              <a:avLst/>
              <a:gdLst/>
              <a:ahLst/>
              <a:cxnLst/>
              <a:rect r="r" b="b" t="t" l="l"/>
              <a:pathLst>
                <a:path h="131061" w="4816592">
                  <a:moveTo>
                    <a:pt x="0" y="0"/>
                  </a:moveTo>
                  <a:lnTo>
                    <a:pt x="4816592" y="0"/>
                  </a:lnTo>
                  <a:lnTo>
                    <a:pt x="4816592" y="131061"/>
                  </a:lnTo>
                  <a:lnTo>
                    <a:pt x="0" y="131061"/>
                  </a:lnTo>
                  <a:close/>
                </a:path>
              </a:pathLst>
            </a:custGeom>
            <a:solidFill>
              <a:srgbClr val="3AB85C"/>
            </a:solidFill>
          </p:spPr>
        </p:sp>
        <p:sp>
          <p:nvSpPr>
            <p:cNvPr name="TextBox 11" id="11"/>
            <p:cNvSpPr txBox="true"/>
            <p:nvPr/>
          </p:nvSpPr>
          <p:spPr>
            <a:xfrm>
              <a:off x="0" y="-38100"/>
              <a:ext cx="4816593" cy="169161"/>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7259300" y="914555"/>
            <a:ext cx="2710562" cy="3949818"/>
          </a:xfrm>
          <a:custGeom>
            <a:avLst/>
            <a:gdLst/>
            <a:ahLst/>
            <a:cxnLst/>
            <a:rect r="r" b="b" t="t" l="l"/>
            <a:pathLst>
              <a:path h="3949818" w="2710562">
                <a:moveTo>
                  <a:pt x="0" y="0"/>
                </a:moveTo>
                <a:lnTo>
                  <a:pt x="2710562" y="0"/>
                </a:lnTo>
                <a:lnTo>
                  <a:pt x="2710562" y="3949818"/>
                </a:lnTo>
                <a:lnTo>
                  <a:pt x="0" y="3949818"/>
                </a:lnTo>
                <a:lnTo>
                  <a:pt x="0" y="0"/>
                </a:lnTo>
                <a:close/>
              </a:path>
            </a:pathLst>
          </a:custGeom>
          <a:blipFill>
            <a:blip r:embed="rId4"/>
            <a:stretch>
              <a:fillRect l="0" t="0" r="0" b="0"/>
            </a:stretch>
          </a:blipFill>
        </p:spPr>
      </p:sp>
      <p:sp>
        <p:nvSpPr>
          <p:cNvPr name="Freeform 13" id="13"/>
          <p:cNvSpPr/>
          <p:nvPr/>
        </p:nvSpPr>
        <p:spPr>
          <a:xfrm flipH="false" flipV="false" rot="0">
            <a:off x="-1146648" y="9178458"/>
            <a:ext cx="6246216" cy="4216196"/>
          </a:xfrm>
          <a:custGeom>
            <a:avLst/>
            <a:gdLst/>
            <a:ahLst/>
            <a:cxnLst/>
            <a:rect r="r" b="b" t="t" l="l"/>
            <a:pathLst>
              <a:path h="4216196" w="6246216">
                <a:moveTo>
                  <a:pt x="0" y="0"/>
                </a:moveTo>
                <a:lnTo>
                  <a:pt x="6246216" y="0"/>
                </a:lnTo>
                <a:lnTo>
                  <a:pt x="6246216" y="4216196"/>
                </a:lnTo>
                <a:lnTo>
                  <a:pt x="0" y="4216196"/>
                </a:lnTo>
                <a:lnTo>
                  <a:pt x="0" y="0"/>
                </a:lnTo>
                <a:close/>
              </a:path>
            </a:pathLst>
          </a:custGeom>
          <a:blipFill>
            <a:blip r:embed="rId5"/>
            <a:stretch>
              <a:fillRect l="0" t="0" r="0" b="0"/>
            </a:stretch>
          </a:blipFill>
        </p:spPr>
      </p:sp>
      <p:sp>
        <p:nvSpPr>
          <p:cNvPr name="TextBox 14" id="14"/>
          <p:cNvSpPr txBox="true"/>
          <p:nvPr/>
        </p:nvSpPr>
        <p:spPr>
          <a:xfrm rot="0">
            <a:off x="1028700" y="1600186"/>
            <a:ext cx="8002081" cy="1057275"/>
          </a:xfrm>
          <a:prstGeom prst="rect">
            <a:avLst/>
          </a:prstGeom>
        </p:spPr>
        <p:txBody>
          <a:bodyPr anchor="t" rtlCol="false" tIns="0" lIns="0" bIns="0" rIns="0">
            <a:spAutoFit/>
          </a:bodyPr>
          <a:lstStyle/>
          <a:p>
            <a:pPr marL="0" indent="0" lvl="0">
              <a:lnSpc>
                <a:spcPts val="8399"/>
              </a:lnSpc>
              <a:spcBef>
                <a:spcPct val="0"/>
              </a:spcBef>
            </a:pPr>
            <a:r>
              <a:rPr lang="en-US" sz="6999" spc="-132">
                <a:solidFill>
                  <a:srgbClr val="050A30"/>
                </a:solidFill>
                <a:latin typeface="Montserrat Bold"/>
              </a:rPr>
              <a:t>Popularity</a:t>
            </a:r>
          </a:p>
        </p:txBody>
      </p:sp>
      <p:sp>
        <p:nvSpPr>
          <p:cNvPr name="TextBox 15" id="15"/>
          <p:cNvSpPr txBox="true"/>
          <p:nvPr/>
        </p:nvSpPr>
        <p:spPr>
          <a:xfrm rot="0">
            <a:off x="1045701" y="3485903"/>
            <a:ext cx="8002081" cy="1504950"/>
          </a:xfrm>
          <a:prstGeom prst="rect">
            <a:avLst/>
          </a:prstGeom>
        </p:spPr>
        <p:txBody>
          <a:bodyPr anchor="t" rtlCol="false" tIns="0" lIns="0" bIns="0" rIns="0">
            <a:spAutoFit/>
          </a:bodyPr>
          <a:lstStyle/>
          <a:p>
            <a:pPr marL="0" indent="0" lvl="0">
              <a:lnSpc>
                <a:spcPts val="3900"/>
              </a:lnSpc>
            </a:pPr>
            <a:r>
              <a:rPr lang="en-US" sz="3000" spc="-60">
                <a:solidFill>
                  <a:srgbClr val="13193D"/>
                </a:solidFill>
                <a:latin typeface="Poppins"/>
              </a:rPr>
              <a:t>Entertainment holds the top position for the highest number of uploaded videos on YouTube, followed by Music.</a:t>
            </a:r>
          </a:p>
        </p:txBody>
      </p:sp>
      <p:sp>
        <p:nvSpPr>
          <p:cNvPr name="TextBox 16" id="16"/>
          <p:cNvSpPr txBox="true"/>
          <p:nvPr/>
        </p:nvSpPr>
        <p:spPr>
          <a:xfrm rot="0">
            <a:off x="1365589" y="7098046"/>
            <a:ext cx="3733979" cy="514350"/>
          </a:xfrm>
          <a:prstGeom prst="rect">
            <a:avLst/>
          </a:prstGeom>
        </p:spPr>
        <p:txBody>
          <a:bodyPr anchor="t" rtlCol="false" tIns="0" lIns="0" bIns="0" rIns="0">
            <a:spAutoFit/>
          </a:bodyPr>
          <a:lstStyle/>
          <a:p>
            <a:pPr algn="ctr" marL="0" indent="0" lvl="0">
              <a:lnSpc>
                <a:spcPts val="3900"/>
              </a:lnSpc>
            </a:pPr>
            <a:r>
              <a:rPr lang="en-US" sz="3000" spc="-60">
                <a:solidFill>
                  <a:srgbClr val="13193D"/>
                </a:solidFill>
                <a:latin typeface="Poppins"/>
              </a:rPr>
              <a:t>Entertainment</a:t>
            </a:r>
          </a:p>
        </p:txBody>
      </p:sp>
      <p:sp>
        <p:nvSpPr>
          <p:cNvPr name="TextBox 17" id="17"/>
          <p:cNvSpPr txBox="true"/>
          <p:nvPr/>
        </p:nvSpPr>
        <p:spPr>
          <a:xfrm rot="0">
            <a:off x="5046742" y="7098046"/>
            <a:ext cx="3844743" cy="514350"/>
          </a:xfrm>
          <a:prstGeom prst="rect">
            <a:avLst/>
          </a:prstGeom>
        </p:spPr>
        <p:txBody>
          <a:bodyPr anchor="t" rtlCol="false" tIns="0" lIns="0" bIns="0" rIns="0">
            <a:spAutoFit/>
          </a:bodyPr>
          <a:lstStyle/>
          <a:p>
            <a:pPr algn="ctr" marL="0" indent="0" lvl="0">
              <a:lnSpc>
                <a:spcPts val="3900"/>
              </a:lnSpc>
            </a:pPr>
            <a:r>
              <a:rPr lang="en-US" sz="3000" spc="-60">
                <a:solidFill>
                  <a:srgbClr val="13193D"/>
                </a:solidFill>
                <a:latin typeface="Poppins"/>
              </a:rPr>
              <a:t>Trailer</a:t>
            </a:r>
          </a:p>
        </p:txBody>
      </p:sp>
      <p:sp>
        <p:nvSpPr>
          <p:cNvPr name="TextBox 18" id="18"/>
          <p:cNvSpPr txBox="true"/>
          <p:nvPr/>
        </p:nvSpPr>
        <p:spPr>
          <a:xfrm rot="60000">
            <a:off x="2492748" y="5888847"/>
            <a:ext cx="1426284" cy="571500"/>
          </a:xfrm>
          <a:prstGeom prst="rect">
            <a:avLst/>
          </a:prstGeom>
        </p:spPr>
        <p:txBody>
          <a:bodyPr anchor="t" rtlCol="false" tIns="0" lIns="0" bIns="0" rIns="0">
            <a:spAutoFit/>
          </a:bodyPr>
          <a:lstStyle/>
          <a:p>
            <a:pPr algn="ctr" marL="0" indent="0" lvl="0">
              <a:lnSpc>
                <a:spcPts val="4532"/>
              </a:lnSpc>
              <a:spcBef>
                <a:spcPct val="0"/>
              </a:spcBef>
            </a:pPr>
            <a:r>
              <a:rPr lang="en-US" sz="3777" spc="-71">
                <a:solidFill>
                  <a:srgbClr val="FFFFFF"/>
                </a:solidFill>
                <a:latin typeface="Montserrat Bold"/>
              </a:rPr>
              <a:t>31.6%</a:t>
            </a:r>
          </a:p>
        </p:txBody>
      </p:sp>
      <p:sp>
        <p:nvSpPr>
          <p:cNvPr name="TextBox 19" id="19"/>
          <p:cNvSpPr txBox="true"/>
          <p:nvPr/>
        </p:nvSpPr>
        <p:spPr>
          <a:xfrm rot="0">
            <a:off x="6302018" y="5938315"/>
            <a:ext cx="1477541" cy="571500"/>
          </a:xfrm>
          <a:prstGeom prst="rect">
            <a:avLst/>
          </a:prstGeom>
        </p:spPr>
        <p:txBody>
          <a:bodyPr anchor="t" rtlCol="false" tIns="0" lIns="0" bIns="0" rIns="0">
            <a:spAutoFit/>
          </a:bodyPr>
          <a:lstStyle/>
          <a:p>
            <a:pPr algn="ctr" marL="0" indent="0" lvl="0">
              <a:lnSpc>
                <a:spcPts val="4554"/>
              </a:lnSpc>
              <a:spcBef>
                <a:spcPct val="0"/>
              </a:spcBef>
            </a:pPr>
            <a:r>
              <a:rPr lang="en-US" sz="3795" spc="-72">
                <a:solidFill>
                  <a:srgbClr val="FFFFFF"/>
                </a:solidFill>
                <a:latin typeface="Montserrat Bold"/>
              </a:rPr>
              <a:t>0.02%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DAF2rEgClhY</dc:identifier>
  <dcterms:modified xsi:type="dcterms:W3CDTF">2011-08-01T06:04:30Z</dcterms:modified>
  <cp:revision>1</cp:revision>
  <dc:title>White and Blue Competitive Analysis Illustrative Professional Presentation</dc:title>
</cp:coreProperties>
</file>